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76" r:id="rId7"/>
    <p:sldId id="263" r:id="rId8"/>
    <p:sldId id="265" r:id="rId9"/>
    <p:sldId id="264" r:id="rId10"/>
    <p:sldId id="266" r:id="rId11"/>
    <p:sldId id="268" r:id="rId12"/>
    <p:sldId id="267" r:id="rId13"/>
    <p:sldId id="275" r:id="rId14"/>
    <p:sldId id="269" r:id="rId15"/>
    <p:sldId id="270" r:id="rId16"/>
    <p:sldId id="271" r:id="rId17"/>
    <p:sldId id="272" r:id="rId18"/>
    <p:sldId id="278" r:id="rId19"/>
    <p:sldId id="273" r:id="rId20"/>
    <p:sldId id="274" r:id="rId21"/>
    <p:sldId id="280" r:id="rId22"/>
    <p:sldId id="277" r:id="rId23"/>
    <p:sldId id="279" r:id="rId24"/>
    <p:sldId id="286" r:id="rId25"/>
    <p:sldId id="287" r:id="rId26"/>
    <p:sldId id="281" r:id="rId27"/>
    <p:sldId id="284" r:id="rId28"/>
    <p:sldId id="282" r:id="rId29"/>
    <p:sldId id="285" r:id="rId30"/>
    <p:sldId id="288" r:id="rId3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150"/>
  </p:normalViewPr>
  <p:slideViewPr>
    <p:cSldViewPr snapToGrid="0">
      <p:cViewPr varScale="1">
        <p:scale>
          <a:sx n="120" d="100"/>
          <a:sy n="120"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D69F-93CD-1C02-F61F-05105FA65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8486DF3A-0D52-D6BC-F7FA-F3330408A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66700170-1602-E958-9C61-651227EC59A7}"/>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54DAC01C-3DDB-7450-10FE-9D193800647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9806BE3-D4DB-1253-E770-947EF3BA8CE6}"/>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297933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BFBA-F67C-F85B-7B10-26C1EC00630F}"/>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B8C3A88F-7A48-5E07-FC15-6933DCF25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21A5BAB-6EBA-73F5-D6CA-9965FD50F46C}"/>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50F23598-07E6-139B-C120-AF8B08EF425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DD5C59A-0689-01D9-1EC1-7726D4FD8CF3}"/>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358791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69EDA-4325-DE4C-D111-E72E155C3F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EEDF5B03-7DA0-E24C-C8FC-56B1E1D7C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EEBBB077-7A90-0737-C3AB-B10AF23EA6E8}"/>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6E4EEAE0-9689-E4DE-8913-AF31CEA1525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ADB8A64-ABFB-7AB1-B801-C922567BD6EF}"/>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284855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6245-77E5-8C5F-3CD1-79BC75B0243C}"/>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6BCE0751-D1F1-26E6-9D11-A3A30E64F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14F5EC75-DAA8-72F1-19AA-0185BD838F22}"/>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04DBC94E-69BE-D49F-263F-D3D50A7F7E8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0193E62-0FAD-019C-F069-A0CE2EEC73AA}"/>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342386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D60B-2EB6-F63A-C5AA-BCAB50BD16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B4FBB870-4FBC-AE31-646A-9ACFAA236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84BCE-F3F4-ABE2-AFD8-976D22AEEAEB}"/>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95F03DF9-292A-0D94-E87D-B658598CAA7B}"/>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C94FE74-B216-F6AD-EB65-007DFFD3CDE3}"/>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419028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F097-82E0-1230-7E9A-27141E7D96F9}"/>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E2D5FE94-17D4-4993-6916-BE664BB0F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BDA946EC-96E3-F09D-28EC-B2600F92E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EAEDE736-C757-7473-E628-928EB18F9087}"/>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6" name="Footer Placeholder 5">
            <a:extLst>
              <a:ext uri="{FF2B5EF4-FFF2-40B4-BE49-F238E27FC236}">
                <a16:creationId xmlns:a16="http://schemas.microsoft.com/office/drawing/2014/main" id="{E476E671-9ACF-DCB5-5897-E172CCDA67B5}"/>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5A3E51D6-CD0B-3027-6FCE-E0B2066FE64B}"/>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242679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AC88-0747-1AE9-7EA2-300CFB892662}"/>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B09EE4E5-CBDA-FC7C-4958-A921C1E5C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038612-964D-035E-7068-00BC70ADA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3AEC75B4-B245-24EC-C027-98D0E15A4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628D2-4019-6F6A-2278-264DC43D2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AF8C9F0B-33C8-B7B7-FA73-EFD197A1947B}"/>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8" name="Footer Placeholder 7">
            <a:extLst>
              <a:ext uri="{FF2B5EF4-FFF2-40B4-BE49-F238E27FC236}">
                <a16:creationId xmlns:a16="http://schemas.microsoft.com/office/drawing/2014/main" id="{47554EA0-E3FA-D431-C877-B3CA47352AA0}"/>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0259EEF4-18D4-56BF-B370-6E550063C367}"/>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11679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8908-E030-5986-AD45-1965011DB78E}"/>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11CB7A6D-0D72-5428-0773-39C46EF70139}"/>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4" name="Footer Placeholder 3">
            <a:extLst>
              <a:ext uri="{FF2B5EF4-FFF2-40B4-BE49-F238E27FC236}">
                <a16:creationId xmlns:a16="http://schemas.microsoft.com/office/drawing/2014/main" id="{40A0C6EA-E376-8A87-397B-F5AB39818E1A}"/>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51ACA5CD-7BF5-17C0-6E8F-14F92B91A473}"/>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20356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064C0-4087-10CE-B099-06F4749D4BE1}"/>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3" name="Footer Placeholder 2">
            <a:extLst>
              <a:ext uri="{FF2B5EF4-FFF2-40B4-BE49-F238E27FC236}">
                <a16:creationId xmlns:a16="http://schemas.microsoft.com/office/drawing/2014/main" id="{856C4B36-CE1A-567D-B3AC-0FCADC41B885}"/>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A4374273-2F43-AE3C-810C-7CD4D7C12596}"/>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5425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D0E8-01A1-177A-5E99-0AC8FF1CB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B9227E6E-EFF5-DEA2-45FE-2E1176BCA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831514A3-193E-693C-FF65-C69D53365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4EA6B-EEB8-606F-E754-207FD62E16D8}"/>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6" name="Footer Placeholder 5">
            <a:extLst>
              <a:ext uri="{FF2B5EF4-FFF2-40B4-BE49-F238E27FC236}">
                <a16:creationId xmlns:a16="http://schemas.microsoft.com/office/drawing/2014/main" id="{2237E747-9BF9-2D43-86B8-3376D645DB8E}"/>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8E954D77-EE11-6C08-9715-9A2D3789DA48}"/>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121341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15A6-224B-1CCE-F6B3-3216C70ED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D5F220D7-A329-EB31-AFDE-6395A4FA9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ED7F645F-16F6-D0CA-BA80-911304C63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148E9-9735-FB0E-CEB2-CAC847A56467}"/>
              </a:ext>
            </a:extLst>
          </p:cNvPr>
          <p:cNvSpPr>
            <a:spLocks noGrp="1"/>
          </p:cNvSpPr>
          <p:nvPr>
            <p:ph type="dt" sz="half" idx="10"/>
          </p:nvPr>
        </p:nvSpPr>
        <p:spPr/>
        <p:txBody>
          <a:bodyPr/>
          <a:lstStyle/>
          <a:p>
            <a:fld id="{A389F7A5-D112-D14B-A23A-33947391FCA6}" type="datetimeFigureOut">
              <a:rPr lang="en-DE" smtClean="0"/>
              <a:t>12.11.22</a:t>
            </a:fld>
            <a:endParaRPr lang="en-DE"/>
          </a:p>
        </p:txBody>
      </p:sp>
      <p:sp>
        <p:nvSpPr>
          <p:cNvPr id="6" name="Footer Placeholder 5">
            <a:extLst>
              <a:ext uri="{FF2B5EF4-FFF2-40B4-BE49-F238E27FC236}">
                <a16:creationId xmlns:a16="http://schemas.microsoft.com/office/drawing/2014/main" id="{7A4FEF75-AD09-2017-0E9A-D55A2C86761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745B7084-CADB-5566-483D-B8206F81C98B}"/>
              </a:ext>
            </a:extLst>
          </p:cNvPr>
          <p:cNvSpPr>
            <a:spLocks noGrp="1"/>
          </p:cNvSpPr>
          <p:nvPr>
            <p:ph type="sldNum" sz="quarter" idx="12"/>
          </p:nvPr>
        </p:nvSpPr>
        <p:spPr/>
        <p:txBody>
          <a:bodyPr/>
          <a:lstStyle/>
          <a:p>
            <a:fld id="{061B6CA3-BFEA-7D46-B906-54649FDA8094}" type="slidenum">
              <a:rPr lang="en-DE" smtClean="0"/>
              <a:t>‹#›</a:t>
            </a:fld>
            <a:endParaRPr lang="en-DE"/>
          </a:p>
        </p:txBody>
      </p:sp>
    </p:spTree>
    <p:extLst>
      <p:ext uri="{BB962C8B-B14F-4D97-AF65-F5344CB8AC3E}">
        <p14:creationId xmlns:p14="http://schemas.microsoft.com/office/powerpoint/2010/main" val="244825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D17B8-BA98-9E19-5382-7B59E819C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146CBF5F-2E48-4546-9ED6-16A846926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7D5C7E04-B9CF-095B-4A19-9F65320DE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9F7A5-D112-D14B-A23A-33947391FCA6}" type="datetimeFigureOut">
              <a:rPr lang="en-DE" smtClean="0"/>
              <a:t>12.11.22</a:t>
            </a:fld>
            <a:endParaRPr lang="en-DE"/>
          </a:p>
        </p:txBody>
      </p:sp>
      <p:sp>
        <p:nvSpPr>
          <p:cNvPr id="5" name="Footer Placeholder 4">
            <a:extLst>
              <a:ext uri="{FF2B5EF4-FFF2-40B4-BE49-F238E27FC236}">
                <a16:creationId xmlns:a16="http://schemas.microsoft.com/office/drawing/2014/main" id="{306AF241-69F9-5135-7F4C-47DAED550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AC48DECB-AB4F-55BE-86DC-FF19B3C46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B6CA3-BFEA-7D46-B906-54649FDA8094}" type="slidenum">
              <a:rPr lang="en-DE" smtClean="0"/>
              <a:t>‹#›</a:t>
            </a:fld>
            <a:endParaRPr lang="en-DE"/>
          </a:p>
        </p:txBody>
      </p:sp>
    </p:spTree>
    <p:extLst>
      <p:ext uri="{BB962C8B-B14F-4D97-AF65-F5344CB8AC3E}">
        <p14:creationId xmlns:p14="http://schemas.microsoft.com/office/powerpoint/2010/main" val="361859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kordatos.org/imperialistiki-rosia/" TargetMode="External"/><Relationship Id="rId13" Type="http://schemas.openxmlformats.org/officeDocument/2006/relationships/hyperlink" Target="https://www.kordatos.org/exploitation-superexploitation-theory-imperialism/" TargetMode="External"/><Relationship Id="rId18" Type="http://schemas.openxmlformats.org/officeDocument/2006/relationships/hyperlink" Target="https://www.kordatos.org/einai-rosia-imperialistiki/" TargetMode="External"/><Relationship Id="rId3" Type="http://schemas.openxmlformats.org/officeDocument/2006/relationships/hyperlink" Target="https://www.kordatos.org/imperialistikos-kapitalismos-marx-enantion-lenin/" TargetMode="External"/><Relationship Id="rId7" Type="http://schemas.openxmlformats.org/officeDocument/2006/relationships/hyperlink" Target="https://www.kordatos.org/imperialistiki-kina/" TargetMode="External"/><Relationship Id="rId12" Type="http://schemas.openxmlformats.org/officeDocument/2006/relationships/hyperlink" Target="https://www.kordatos.org/dialektiki-exartisis/" TargetMode="External"/><Relationship Id="rId17" Type="http://schemas.openxmlformats.org/officeDocument/2006/relationships/hyperlink" Target="https://www.kordatos.org/5-charactiristika-neoimperialismou-axiopoiontas-theoria-lenin-imperialismo-21o-aiona/" TargetMode="External"/><Relationship Id="rId2" Type="http://schemas.openxmlformats.org/officeDocument/2006/relationships/hyperlink" Target="https://www.kordatos.org/imperialismos-polemos-21os-aionas-polemos-ukraine/" TargetMode="External"/><Relationship Id="rId16" Type="http://schemas.openxmlformats.org/officeDocument/2006/relationships/hyperlink" Target="https://www.kordatos.org/mi-paragogiki-syssoreusi-usa-tomas-rotta/" TargetMode="External"/><Relationship Id="rId1" Type="http://schemas.openxmlformats.org/officeDocument/2006/relationships/slideLayout" Target="../slideLayouts/slideLayout2.xml"/><Relationship Id="rId6" Type="http://schemas.openxmlformats.org/officeDocument/2006/relationships/hyperlink" Target="https://www.kordatos.org/imperialismos-sygxroni-diethnis-sygkyria/" TargetMode="External"/><Relationship Id="rId11" Type="http://schemas.openxmlformats.org/officeDocument/2006/relationships/hyperlink" Target="https://krisikaikritiki.wordpress.com/2019/03/03/%ce%b4%ce%bf%ce%bc%ce%ae-%ce%ba%ce%b1%ce%b9-%ce%bf%cf%85%cf%83%ce%af%ce%b1-%cf%83%cf%84%ce%bf%ce%bd-%cf%80%cf%81%cf%8e%cf%84%ce%bf-%cf%84%cf%8c%ce%bc%ce%bf-%cf%84%ce%bf%cf%85-%ce%ba%ce%b5%cf%86%ce%b1/" TargetMode="External"/><Relationship Id="rId5" Type="http://schemas.openxmlformats.org/officeDocument/2006/relationships/hyperlink" Target="https://www.kordatos.org/kapitalistikos-imperialismos-imperialistiki-monopoliaki-ekmetalleudsi-diethnes-imperialistiko-systhma/" TargetMode="External"/><Relationship Id="rId15" Type="http://schemas.openxmlformats.org/officeDocument/2006/relationships/hyperlink" Target="https://www.kordatos.org/kefalaio-epistimi-texnologia-anaptyxi-paragogikon-dynameon-sygxrono-kapitalismo/" TargetMode="External"/><Relationship Id="rId10" Type="http://schemas.openxmlformats.org/officeDocument/2006/relationships/hyperlink" Target="https://dionperd.blogspot.com/2020/02/blog-post.html" TargetMode="External"/><Relationship Id="rId19" Type="http://schemas.openxmlformats.org/officeDocument/2006/relationships/hyperlink" Target="https://iskra.gr/%CE%B4%CE%B9%CE%B1%CF%83%CF%84%CE%AC%CF%83%CE%B5%CE%B9%CF%82-%CF%84%CE%BF%CF%85-%CE%B9%CE%BC%CF%80%CE%B5%CF%81%CE%B9%CE%B1%CE%BB%CE%B9%CF%83%CE%BC%CE%BF%CF%8D-%CF%84%CE%BF%CF%85-%CE%B4%CE%BF%CE%BB/" TargetMode="External"/><Relationship Id="rId4" Type="http://schemas.openxmlformats.org/officeDocument/2006/relationships/hyperlink" Target="https://www.kordatos.org/imperialistikos-kapitalismos-dialektiki-nomou-axias-isxyos/" TargetMode="External"/><Relationship Id="rId9" Type="http://schemas.openxmlformats.org/officeDocument/2006/relationships/hyperlink" Target="https://www.kordatos.org/de-dialegoume-imperialisti-enas-exthros-imperialismos/" TargetMode="External"/><Relationship Id="rId14" Type="http://schemas.openxmlformats.org/officeDocument/2006/relationships/hyperlink" Target="https://www.kordatos.org/politiki-oikonomia-pagkosmias-ergasiakis-rythmisi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https://krisikaikritiki.wordpress.com/2019/03/03/%ce%b4%ce%bf%ce%bc%ce%ae-%ce%ba%ce%b1%ce%b9-%ce%bf%cf%85%cf%83%ce%af%ce%b1-%cf%83%cf%84%ce%bf%ce%bd-%cf%80%cf%81%cf%8e%cf%84%ce%bf-%cf%84%cf%8c%ce%bc%ce%bf-%cf%84%ce%bf%cf%85-%ce%ba%ce%b5%cf%86%ce%b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ordatos.org/gia-tous-orous-tis-afirimenis-ergasias-stin-emporeymatiki-paragogi/" TargetMode="External"/><Relationship Id="rId2" Type="http://schemas.openxmlformats.org/officeDocument/2006/relationships/hyperlink" Target="https://www.kordatos.org/epanexetasi-tis-ergasiakis-theorias-tis-axias-tou-marx-chai-on-lee/" TargetMode="Externa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hyperlink" Target="https://ethos.bl.uk/OrderDetails.do?uin=uk.bl.ethos.336608"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s_Perfect_Liberty_and_Mar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4.png"/><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5675CE2-A58F-60A0-980E-EF63AC89B7D4}"/>
              </a:ext>
            </a:extLst>
          </p:cNvPr>
          <p:cNvSpPr>
            <a:spLocks noGrp="1"/>
          </p:cNvSpPr>
          <p:nvPr>
            <p:ph type="ctrTitle"/>
          </p:nvPr>
        </p:nvSpPr>
        <p:spPr>
          <a:xfrm>
            <a:off x="838199" y="1120676"/>
            <a:ext cx="7021513" cy="2308324"/>
          </a:xfrm>
        </p:spPr>
        <p:txBody>
          <a:bodyPr>
            <a:normAutofit/>
          </a:bodyPr>
          <a:lstStyle/>
          <a:p>
            <a:pPr algn="l"/>
            <a:r>
              <a:rPr lang="el-GR" sz="5000">
                <a:solidFill>
                  <a:schemeClr val="bg1"/>
                </a:solidFill>
              </a:rPr>
              <a:t>Περιοδολόγηση καπιταλισμού και σύγχρονος ιμπεριαλισμός</a:t>
            </a:r>
            <a:endParaRPr lang="en-DE" sz="5000">
              <a:solidFill>
                <a:schemeClr val="bg1"/>
              </a:solidFill>
            </a:endParaRPr>
          </a:p>
        </p:txBody>
      </p:sp>
      <p:sp>
        <p:nvSpPr>
          <p:cNvPr id="3" name="Subtitle 2">
            <a:extLst>
              <a:ext uri="{FF2B5EF4-FFF2-40B4-BE49-F238E27FC236}">
                <a16:creationId xmlns:a16="http://schemas.microsoft.com/office/drawing/2014/main" id="{0969583E-EC85-D5C2-AE3F-6C60B05FD2E8}"/>
              </a:ext>
            </a:extLst>
          </p:cNvPr>
          <p:cNvSpPr>
            <a:spLocks noGrp="1"/>
          </p:cNvSpPr>
          <p:nvPr>
            <p:ph type="subTitle" idx="1"/>
          </p:nvPr>
        </p:nvSpPr>
        <p:spPr>
          <a:xfrm>
            <a:off x="835024" y="3809999"/>
            <a:ext cx="7025753" cy="1012778"/>
          </a:xfrm>
        </p:spPr>
        <p:txBody>
          <a:bodyPr>
            <a:normAutofit/>
          </a:bodyPr>
          <a:lstStyle/>
          <a:p>
            <a:pPr algn="l"/>
            <a:r>
              <a:rPr lang="el-GR" sz="1500">
                <a:solidFill>
                  <a:schemeClr val="bg1"/>
                </a:solidFill>
              </a:rPr>
              <a:t>Διονύσης Περδίκης</a:t>
            </a:r>
          </a:p>
          <a:p>
            <a:pPr algn="l"/>
            <a:endParaRPr lang="el-GR" sz="1500">
              <a:solidFill>
                <a:schemeClr val="bg1"/>
              </a:solidFill>
            </a:endParaRPr>
          </a:p>
          <a:p>
            <a:pPr algn="l"/>
            <a:r>
              <a:rPr lang="el-GR" sz="1500">
                <a:solidFill>
                  <a:schemeClr val="bg1"/>
                </a:solidFill>
              </a:rPr>
              <a:t>13 Νοεμβρίου 2022</a:t>
            </a:r>
            <a:endParaRPr lang="en-DE" sz="1500">
              <a:solidFill>
                <a:schemeClr val="bg1"/>
              </a:solidFill>
            </a:endParaRPr>
          </a:p>
        </p:txBody>
      </p:sp>
    </p:spTree>
    <p:extLst>
      <p:ext uri="{BB962C8B-B14F-4D97-AF65-F5344CB8AC3E}">
        <p14:creationId xmlns:p14="http://schemas.microsoft.com/office/powerpoint/2010/main" val="133719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C536-6E9F-0767-E29B-79E4761F1B73}"/>
              </a:ext>
            </a:extLst>
          </p:cNvPr>
          <p:cNvSpPr>
            <a:spLocks noGrp="1"/>
          </p:cNvSpPr>
          <p:nvPr>
            <p:ph type="title"/>
          </p:nvPr>
        </p:nvSpPr>
        <p:spPr/>
        <p:txBody>
          <a:bodyPr/>
          <a:lstStyle/>
          <a:p>
            <a:r>
              <a:rPr lang="el-GR" dirty="0"/>
              <a:t>Ιστορικές τάσεις ΚΤΠ</a:t>
            </a:r>
            <a:endParaRPr lang="en-DE" dirty="0"/>
          </a:p>
        </p:txBody>
      </p:sp>
      <p:sp>
        <p:nvSpPr>
          <p:cNvPr id="3" name="Content Placeholder 2">
            <a:extLst>
              <a:ext uri="{FF2B5EF4-FFF2-40B4-BE49-F238E27FC236}">
                <a16:creationId xmlns:a16="http://schemas.microsoft.com/office/drawing/2014/main" id="{E8B20763-982A-F931-38D2-3FDD6D3CBDAE}"/>
              </a:ext>
            </a:extLst>
          </p:cNvPr>
          <p:cNvSpPr>
            <a:spLocks noGrp="1"/>
          </p:cNvSpPr>
          <p:nvPr>
            <p:ph idx="1"/>
          </p:nvPr>
        </p:nvSpPr>
        <p:spPr>
          <a:xfrm>
            <a:off x="321275" y="1690688"/>
            <a:ext cx="11763633" cy="4948280"/>
          </a:xfrm>
        </p:spPr>
        <p:txBody>
          <a:bodyPr>
            <a:normAutofit fontScale="92500" lnSpcReduction="10000"/>
          </a:bodyPr>
          <a:lstStyle/>
          <a:p>
            <a:r>
              <a:rPr lang="el-GR" dirty="0"/>
              <a:t>Αύξηση εκμετάλλευσης (σχετική και απόλυτη εξαθλίωση)</a:t>
            </a:r>
          </a:p>
          <a:p>
            <a:r>
              <a:rPr lang="el-GR" dirty="0"/>
              <a:t>Αύξηση οργανικής σύνθεσης κεφαλαίου (δηλ. αύξηση της </a:t>
            </a:r>
            <a:r>
              <a:rPr lang="el-GR" dirty="0" err="1"/>
              <a:t>αξιακής</a:t>
            </a:r>
            <a:r>
              <a:rPr lang="el-GR" dirty="0"/>
              <a:t> του σύνθεσης λόγω αύξησης της τεχνικής του σύνθεσης, αυτοματοποίηση)</a:t>
            </a:r>
          </a:p>
          <a:p>
            <a:r>
              <a:rPr lang="el-GR" dirty="0"/>
              <a:t>Πτώση ποσοστού κέρδους</a:t>
            </a:r>
          </a:p>
          <a:p>
            <a:r>
              <a:rPr lang="el-GR" dirty="0"/>
              <a:t>Η επιστήμη – γενική διάνοια μετατρέπεται σε παραγωγική δύναμη</a:t>
            </a:r>
          </a:p>
          <a:p>
            <a:r>
              <a:rPr lang="el-GR" dirty="0"/>
              <a:t>Επιτάχυνση κυκλοφορίας κεφαλαίου χάρις στην ανάπτυξη μη παραγωγικών δραστηριοτήτων (εμπορικό, χρηματοπιστωτικό, διαφημιστικό, κοκ, κεφάλαιο) και την ανάπτυξη των τεχνολογιών επικοινωνίας, μεταφορών και ελέγχου.</a:t>
            </a:r>
          </a:p>
          <a:p>
            <a:r>
              <a:rPr lang="el-GR" dirty="0"/>
              <a:t>Συγκέντρωση και συγκεντροποίηση του κεφαλαίου</a:t>
            </a:r>
          </a:p>
          <a:p>
            <a:r>
              <a:rPr lang="el-GR" dirty="0"/>
              <a:t>Αύξηση του καταμερισμού της εργασίας (πολλαπλασιασμός νεών κλάδων, εμπορευμάτων, συγκεκριμένων εργασιών κοκ)</a:t>
            </a:r>
          </a:p>
          <a:p>
            <a:r>
              <a:rPr lang="el-GR" dirty="0"/>
              <a:t>Επέκταση σε όλον τον κόσμο εις βάρος των προ-καπιταλιστικών τρόπων παραγωγής</a:t>
            </a:r>
          </a:p>
        </p:txBody>
      </p:sp>
    </p:spTree>
    <p:extLst>
      <p:ext uri="{BB962C8B-B14F-4D97-AF65-F5344CB8AC3E}">
        <p14:creationId xmlns:p14="http://schemas.microsoft.com/office/powerpoint/2010/main" val="94496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C536-6E9F-0767-E29B-79E4761F1B73}"/>
              </a:ext>
            </a:extLst>
          </p:cNvPr>
          <p:cNvSpPr>
            <a:spLocks noGrp="1"/>
          </p:cNvSpPr>
          <p:nvPr>
            <p:ph type="title"/>
          </p:nvPr>
        </p:nvSpPr>
        <p:spPr/>
        <p:txBody>
          <a:bodyPr/>
          <a:lstStyle/>
          <a:p>
            <a:r>
              <a:rPr lang="el-GR" dirty="0"/>
              <a:t>Ιστορία ΚΤΠ</a:t>
            </a:r>
            <a:endParaRPr lang="en-DE" dirty="0"/>
          </a:p>
        </p:txBody>
      </p:sp>
      <p:sp>
        <p:nvSpPr>
          <p:cNvPr id="3" name="Content Placeholder 2">
            <a:extLst>
              <a:ext uri="{FF2B5EF4-FFF2-40B4-BE49-F238E27FC236}">
                <a16:creationId xmlns:a16="http://schemas.microsoft.com/office/drawing/2014/main" id="{E8B20763-982A-F931-38D2-3FDD6D3CBDAE}"/>
              </a:ext>
            </a:extLst>
          </p:cNvPr>
          <p:cNvSpPr>
            <a:spLocks noGrp="1"/>
          </p:cNvSpPr>
          <p:nvPr>
            <p:ph idx="1"/>
          </p:nvPr>
        </p:nvSpPr>
        <p:spPr>
          <a:xfrm>
            <a:off x="515895" y="1774008"/>
            <a:ext cx="7812559" cy="4718867"/>
          </a:xfrm>
        </p:spPr>
        <p:txBody>
          <a:bodyPr>
            <a:normAutofit/>
          </a:bodyPr>
          <a:lstStyle/>
          <a:p>
            <a:r>
              <a:rPr lang="el-GR" dirty="0"/>
              <a:t>Εντατική εσωτερική ανάπτυξη (οργανική σύνθεση κεφαλαίου, αυτοματοποίηση)</a:t>
            </a:r>
          </a:p>
          <a:p>
            <a:r>
              <a:rPr lang="el-GR" dirty="0" err="1"/>
              <a:t>Εκτατική</a:t>
            </a:r>
            <a:r>
              <a:rPr lang="el-GR" dirty="0"/>
              <a:t> εσωτερική ανάπτυξη (συγκέντρωση και συγκεντροποίηση κεφαλαίου)</a:t>
            </a:r>
          </a:p>
          <a:p>
            <a:endParaRPr lang="el-GR" dirty="0"/>
          </a:p>
          <a:p>
            <a:endParaRPr lang="el-GR" dirty="0"/>
          </a:p>
          <a:p>
            <a:r>
              <a:rPr lang="el-GR" dirty="0" err="1"/>
              <a:t>Εκτατική</a:t>
            </a:r>
            <a:r>
              <a:rPr lang="el-GR" dirty="0"/>
              <a:t> εξωτερική ανάπτυξη (επέκταση σε όλον τον κόσμο)</a:t>
            </a:r>
          </a:p>
          <a:p>
            <a:endParaRPr lang="en-DE" dirty="0"/>
          </a:p>
        </p:txBody>
      </p:sp>
      <p:sp>
        <p:nvSpPr>
          <p:cNvPr id="4" name="TextBox 3">
            <a:extLst>
              <a:ext uri="{FF2B5EF4-FFF2-40B4-BE49-F238E27FC236}">
                <a16:creationId xmlns:a16="http://schemas.microsoft.com/office/drawing/2014/main" id="{15140174-EBD1-DA17-320D-E1F3A9FAD6F4}"/>
              </a:ext>
            </a:extLst>
          </p:cNvPr>
          <p:cNvSpPr txBox="1"/>
          <p:nvPr/>
        </p:nvSpPr>
        <p:spPr>
          <a:xfrm>
            <a:off x="8600301" y="1544155"/>
            <a:ext cx="3496963" cy="2585323"/>
          </a:xfrm>
          <a:prstGeom prst="rect">
            <a:avLst/>
          </a:prstGeom>
          <a:noFill/>
        </p:spPr>
        <p:txBody>
          <a:bodyPr wrap="square" rtlCol="0">
            <a:spAutoFit/>
          </a:bodyPr>
          <a:lstStyle/>
          <a:p>
            <a:r>
              <a:rPr lang="en-DE" dirty="0">
                <a:solidFill>
                  <a:srgbClr val="C00000"/>
                </a:solidFill>
              </a:rPr>
              <a:t>Ά</a:t>
            </a:r>
            <a:r>
              <a:rPr lang="el-GR" dirty="0" err="1">
                <a:solidFill>
                  <a:srgbClr val="C00000"/>
                </a:solidFill>
              </a:rPr>
              <a:t>μεση</a:t>
            </a:r>
            <a:r>
              <a:rPr lang="el-GR" dirty="0">
                <a:solidFill>
                  <a:srgbClr val="C00000"/>
                </a:solidFill>
              </a:rPr>
              <a:t> κοινωνικοποίηση της παραγωγής, δηλ. ΜΗ </a:t>
            </a:r>
            <a:r>
              <a:rPr lang="el-GR" dirty="0" err="1">
                <a:solidFill>
                  <a:srgbClr val="C00000"/>
                </a:solidFill>
              </a:rPr>
              <a:t>διαμεσολαβημένη</a:t>
            </a:r>
            <a:r>
              <a:rPr lang="el-GR" dirty="0">
                <a:solidFill>
                  <a:srgbClr val="C00000"/>
                </a:solidFill>
              </a:rPr>
              <a:t> από την εμπορευματική ανταλλαγή</a:t>
            </a:r>
          </a:p>
          <a:p>
            <a:endParaRPr lang="el-GR" dirty="0">
              <a:solidFill>
                <a:srgbClr val="C00000"/>
              </a:solidFill>
            </a:endParaRPr>
          </a:p>
          <a:p>
            <a:r>
              <a:rPr lang="el-GR" dirty="0">
                <a:solidFill>
                  <a:srgbClr val="C00000"/>
                </a:solidFill>
              </a:rPr>
              <a:t>Συνεργασία σε όλο και μεγαλύτερη κλίμακα και βάθος διασυνδέσεων οργανωμένη επιστημονικά, υπαγμένη στο κεφάλαιο</a:t>
            </a:r>
            <a:endParaRPr lang="en-DE" dirty="0">
              <a:solidFill>
                <a:srgbClr val="C00000"/>
              </a:solidFill>
            </a:endParaRPr>
          </a:p>
        </p:txBody>
      </p:sp>
      <p:sp>
        <p:nvSpPr>
          <p:cNvPr id="5" name="TextBox 4">
            <a:extLst>
              <a:ext uri="{FF2B5EF4-FFF2-40B4-BE49-F238E27FC236}">
                <a16:creationId xmlns:a16="http://schemas.microsoft.com/office/drawing/2014/main" id="{81A9EACD-0A15-1788-476B-CB50DDDC7E74}"/>
              </a:ext>
            </a:extLst>
          </p:cNvPr>
          <p:cNvSpPr txBox="1"/>
          <p:nvPr/>
        </p:nvSpPr>
        <p:spPr>
          <a:xfrm>
            <a:off x="8600301" y="4667514"/>
            <a:ext cx="3249827" cy="923330"/>
          </a:xfrm>
          <a:prstGeom prst="rect">
            <a:avLst/>
          </a:prstGeom>
          <a:noFill/>
        </p:spPr>
        <p:txBody>
          <a:bodyPr wrap="square" rtlCol="0">
            <a:spAutoFit/>
          </a:bodyPr>
          <a:lstStyle/>
          <a:p>
            <a:r>
              <a:rPr lang="el-GR" dirty="0">
                <a:solidFill>
                  <a:srgbClr val="C00000"/>
                </a:solidFill>
              </a:rPr>
              <a:t>Διεθνοποίηση της παραγωγής, διαμόρφωση διεθνούς </a:t>
            </a:r>
            <a:r>
              <a:rPr lang="el-GR" dirty="0" err="1">
                <a:solidFill>
                  <a:srgbClr val="C00000"/>
                </a:solidFill>
              </a:rPr>
              <a:t>καπιταλιστκής</a:t>
            </a:r>
            <a:r>
              <a:rPr lang="el-GR" dirty="0">
                <a:solidFill>
                  <a:srgbClr val="C00000"/>
                </a:solidFill>
              </a:rPr>
              <a:t> αγοράς</a:t>
            </a:r>
            <a:endParaRPr lang="en-DE" dirty="0">
              <a:solidFill>
                <a:srgbClr val="C00000"/>
              </a:solidFill>
            </a:endParaRPr>
          </a:p>
        </p:txBody>
      </p:sp>
    </p:spTree>
    <p:extLst>
      <p:ext uri="{BB962C8B-B14F-4D97-AF65-F5344CB8AC3E}">
        <p14:creationId xmlns:p14="http://schemas.microsoft.com/office/powerpoint/2010/main" val="201779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1EF2-6300-CA03-F301-100A42F24179}"/>
              </a:ext>
            </a:extLst>
          </p:cNvPr>
          <p:cNvSpPr>
            <a:spLocks noGrp="1"/>
          </p:cNvSpPr>
          <p:nvPr>
            <p:ph type="title"/>
          </p:nvPr>
        </p:nvSpPr>
        <p:spPr>
          <a:xfrm>
            <a:off x="0" y="0"/>
            <a:ext cx="10515600" cy="802305"/>
          </a:xfrm>
        </p:spPr>
        <p:txBody>
          <a:bodyPr/>
          <a:lstStyle/>
          <a:p>
            <a:r>
              <a:rPr lang="el-GR" dirty="0" err="1"/>
              <a:t>Περιοδολόγηση</a:t>
            </a:r>
            <a:r>
              <a:rPr lang="el-GR" dirty="0"/>
              <a:t> καπιταλισμού</a:t>
            </a:r>
            <a:endParaRPr lang="en-DE" dirty="0"/>
          </a:p>
        </p:txBody>
      </p:sp>
      <p:graphicFrame>
        <p:nvGraphicFramePr>
          <p:cNvPr id="5" name="Table 5">
            <a:extLst>
              <a:ext uri="{FF2B5EF4-FFF2-40B4-BE49-F238E27FC236}">
                <a16:creationId xmlns:a16="http://schemas.microsoft.com/office/drawing/2014/main" id="{FE10A783-0CC6-8D41-17F2-0A0C95F5F1A0}"/>
              </a:ext>
            </a:extLst>
          </p:cNvPr>
          <p:cNvGraphicFramePr>
            <a:graphicFrameLocks noGrp="1"/>
          </p:cNvGraphicFramePr>
          <p:nvPr>
            <p:extLst>
              <p:ext uri="{D42A27DB-BD31-4B8C-83A1-F6EECF244321}">
                <p14:modId xmlns:p14="http://schemas.microsoft.com/office/powerpoint/2010/main" val="3112701296"/>
              </p:ext>
            </p:extLst>
          </p:nvPr>
        </p:nvGraphicFramePr>
        <p:xfrm>
          <a:off x="492017" y="1069219"/>
          <a:ext cx="10929670" cy="5674360"/>
        </p:xfrm>
        <a:graphic>
          <a:graphicData uri="http://schemas.openxmlformats.org/drawingml/2006/table">
            <a:tbl>
              <a:tblPr firstRow="1" bandRow="1">
                <a:tableStyleId>{21E4AEA4-8DFA-4A89-87EB-49C32662AFE0}</a:tableStyleId>
              </a:tblPr>
              <a:tblGrid>
                <a:gridCol w="2185934">
                  <a:extLst>
                    <a:ext uri="{9D8B030D-6E8A-4147-A177-3AD203B41FA5}">
                      <a16:colId xmlns:a16="http://schemas.microsoft.com/office/drawing/2014/main" val="3540331062"/>
                    </a:ext>
                  </a:extLst>
                </a:gridCol>
                <a:gridCol w="2185934">
                  <a:extLst>
                    <a:ext uri="{9D8B030D-6E8A-4147-A177-3AD203B41FA5}">
                      <a16:colId xmlns:a16="http://schemas.microsoft.com/office/drawing/2014/main" val="1170078622"/>
                    </a:ext>
                  </a:extLst>
                </a:gridCol>
                <a:gridCol w="2185934">
                  <a:extLst>
                    <a:ext uri="{9D8B030D-6E8A-4147-A177-3AD203B41FA5}">
                      <a16:colId xmlns:a16="http://schemas.microsoft.com/office/drawing/2014/main" val="1617876145"/>
                    </a:ext>
                  </a:extLst>
                </a:gridCol>
                <a:gridCol w="2185934">
                  <a:extLst>
                    <a:ext uri="{9D8B030D-6E8A-4147-A177-3AD203B41FA5}">
                      <a16:colId xmlns:a16="http://schemas.microsoft.com/office/drawing/2014/main" val="2621291871"/>
                    </a:ext>
                  </a:extLst>
                </a:gridCol>
                <a:gridCol w="2185934">
                  <a:extLst>
                    <a:ext uri="{9D8B030D-6E8A-4147-A177-3AD203B41FA5}">
                      <a16:colId xmlns:a16="http://schemas.microsoft.com/office/drawing/2014/main" val="90526671"/>
                    </a:ext>
                  </a:extLst>
                </a:gridCol>
              </a:tblGrid>
              <a:tr h="370840">
                <a:tc>
                  <a:txBody>
                    <a:bodyPr/>
                    <a:lstStyle/>
                    <a:p>
                      <a:pPr algn="ctr"/>
                      <a:r>
                        <a:rPr lang="el-GR" dirty="0"/>
                        <a:t>Ιστορικές προϋποθέσεις</a:t>
                      </a:r>
                      <a:endParaRPr lang="en-DE" dirty="0"/>
                    </a:p>
                  </a:txBody>
                  <a:tcPr anchor="ctr"/>
                </a:tc>
                <a:tc>
                  <a:txBody>
                    <a:bodyPr/>
                    <a:lstStyle/>
                    <a:p>
                      <a:pPr algn="ctr"/>
                      <a:r>
                        <a:rPr lang="el-GR" dirty="0"/>
                        <a:t>Πρωταρχική εμφάνιση</a:t>
                      </a:r>
                      <a:endParaRPr lang="en-DE" dirty="0"/>
                    </a:p>
                  </a:txBody>
                  <a:tcPr anchor="ctr"/>
                </a:tc>
                <a:tc>
                  <a:txBody>
                    <a:bodyPr/>
                    <a:lstStyle/>
                    <a:p>
                      <a:pPr algn="ctr"/>
                      <a:r>
                        <a:rPr lang="el-GR" dirty="0"/>
                        <a:t>Διαμόρφωση</a:t>
                      </a:r>
                      <a:endParaRPr lang="en-DE" dirty="0"/>
                    </a:p>
                  </a:txBody>
                  <a:tcPr anchor="ctr"/>
                </a:tc>
                <a:tc>
                  <a:txBody>
                    <a:bodyPr/>
                    <a:lstStyle/>
                    <a:p>
                      <a:pPr algn="ctr"/>
                      <a:r>
                        <a:rPr lang="el-GR" dirty="0"/>
                        <a:t>Ωριμότητα</a:t>
                      </a:r>
                      <a:endParaRPr lang="en-DE" dirty="0"/>
                    </a:p>
                  </a:txBody>
                  <a:tcPr anchor="ctr"/>
                </a:tc>
                <a:tc>
                  <a:txBody>
                    <a:bodyPr/>
                    <a:lstStyle/>
                    <a:p>
                      <a:pPr algn="ctr"/>
                      <a:r>
                        <a:rPr lang="el-GR" dirty="0"/>
                        <a:t>Υπερωρίμανση</a:t>
                      </a:r>
                      <a:endParaRPr lang="en-DE" dirty="0"/>
                    </a:p>
                  </a:txBody>
                  <a:tcPr anchor="ctr"/>
                </a:tc>
                <a:extLst>
                  <a:ext uri="{0D108BD9-81ED-4DB2-BD59-A6C34878D82A}">
                    <a16:rowId xmlns:a16="http://schemas.microsoft.com/office/drawing/2014/main" val="1108697073"/>
                  </a:ext>
                </a:extLst>
              </a:tr>
              <a:tr h="370840">
                <a:tc rowSpan="2">
                  <a:txBody>
                    <a:bodyPr/>
                    <a:lstStyle/>
                    <a:p>
                      <a:pPr algn="ctr"/>
                      <a:r>
                        <a:rPr lang="el-GR" dirty="0"/>
                        <a:t>Πρωταρχική συσσώρευση</a:t>
                      </a:r>
                      <a:endParaRPr lang="en-DE" dirty="0"/>
                    </a:p>
                  </a:txBody>
                  <a:tcPr anchor="ctr"/>
                </a:tc>
                <a:tc>
                  <a:txBody>
                    <a:bodyPr/>
                    <a:lstStyle/>
                    <a:p>
                      <a:pPr algn="ctr"/>
                      <a:r>
                        <a:rPr lang="el-GR" dirty="0"/>
                        <a:t>Τυπική υπαγωγή</a:t>
                      </a:r>
                    </a:p>
                  </a:txBody>
                  <a:tcPr anchor="ctr"/>
                </a:tc>
                <a:tc rowSpan="2">
                  <a:txBody>
                    <a:bodyPr/>
                    <a:lstStyle/>
                    <a:p>
                      <a:pPr algn="ctr"/>
                      <a:endParaRPr lang="en-DE" dirty="0"/>
                    </a:p>
                  </a:txBody>
                  <a:tcPr anchor="ctr"/>
                </a:tc>
                <a:tc>
                  <a:txBody>
                    <a:bodyPr/>
                    <a:lstStyle/>
                    <a:p>
                      <a:pPr algn="ctr"/>
                      <a:r>
                        <a:rPr lang="el-GR" dirty="0"/>
                        <a:t>Πραγματική υπαγωγή</a:t>
                      </a:r>
                      <a:endParaRPr lang="en-DE" dirty="0"/>
                    </a:p>
                  </a:txBody>
                  <a:tcPr anchor="ctr"/>
                </a:tc>
                <a:tc>
                  <a:txBody>
                    <a:bodyPr/>
                    <a:lstStyle/>
                    <a:p>
                      <a:pPr algn="ctr"/>
                      <a:r>
                        <a:rPr lang="el-GR" dirty="0"/>
                        <a:t>Τυπική υπαγωγή</a:t>
                      </a:r>
                    </a:p>
                    <a:p>
                      <a:pPr algn="ctr"/>
                      <a:r>
                        <a:rPr lang="el-GR" dirty="0"/>
                        <a:t>κοινωνικής αναπαραγωγής</a:t>
                      </a:r>
                      <a:endParaRPr lang="en-DE" dirty="0"/>
                    </a:p>
                  </a:txBody>
                  <a:tcPr anchor="ctr"/>
                </a:tc>
                <a:extLst>
                  <a:ext uri="{0D108BD9-81ED-4DB2-BD59-A6C34878D82A}">
                    <a16:rowId xmlns:a16="http://schemas.microsoft.com/office/drawing/2014/main" val="1408944965"/>
                  </a:ext>
                </a:extLst>
              </a:tr>
              <a:tr h="370840">
                <a:tc vMerge="1">
                  <a:txBody>
                    <a:bodyPr/>
                    <a:lstStyle/>
                    <a:p>
                      <a:endParaRPr lang="en-DE" dirty="0"/>
                    </a:p>
                  </a:txBody>
                  <a:tcPr/>
                </a:tc>
                <a:tc>
                  <a:txBody>
                    <a:bodyPr/>
                    <a:lstStyle/>
                    <a:p>
                      <a:pPr algn="ctr"/>
                      <a:r>
                        <a:rPr lang="el-GR" dirty="0"/>
                        <a:t>Απόλυτη υπεραξία</a:t>
                      </a:r>
                    </a:p>
                  </a:txBody>
                  <a:tcPr anchor="ctr"/>
                </a:tc>
                <a:tc vMerge="1">
                  <a:txBody>
                    <a:bodyPr/>
                    <a:lstStyle/>
                    <a:p>
                      <a:pPr algn="ctr"/>
                      <a:endParaRPr lang="en-DE" dirty="0"/>
                    </a:p>
                  </a:txBody>
                  <a:tcPr anchor="ctr"/>
                </a:tc>
                <a:tc>
                  <a:txBody>
                    <a:bodyPr/>
                    <a:lstStyle/>
                    <a:p>
                      <a:pPr algn="ctr"/>
                      <a:r>
                        <a:rPr lang="el-GR" dirty="0"/>
                        <a:t>Σχετική</a:t>
                      </a:r>
                    </a:p>
                    <a:p>
                      <a:pPr algn="ctr"/>
                      <a:r>
                        <a:rPr lang="el-GR" dirty="0"/>
                        <a:t>υπεραξία</a:t>
                      </a:r>
                      <a:endParaRPr lang="en-DE" dirty="0"/>
                    </a:p>
                  </a:txBody>
                  <a:tcPr anchor="ctr"/>
                </a:tc>
                <a:tc>
                  <a:txBody>
                    <a:bodyPr/>
                    <a:lstStyle/>
                    <a:p>
                      <a:pPr algn="ctr"/>
                      <a:r>
                        <a:rPr lang="el-GR" dirty="0"/>
                        <a:t>Υπερεκμετάλλευση</a:t>
                      </a:r>
                      <a:endParaRPr lang="en-DE" dirty="0"/>
                    </a:p>
                  </a:txBody>
                  <a:tcPr anchor="ctr"/>
                </a:tc>
                <a:extLst>
                  <a:ext uri="{0D108BD9-81ED-4DB2-BD59-A6C34878D82A}">
                    <a16:rowId xmlns:a16="http://schemas.microsoft.com/office/drawing/2014/main" val="29903583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DE" dirty="0"/>
                        <a:t>Ά</a:t>
                      </a:r>
                      <a:r>
                        <a:rPr lang="el-GR" dirty="0" err="1"/>
                        <a:t>μεση</a:t>
                      </a:r>
                      <a:r>
                        <a:rPr lang="el-GR" dirty="0"/>
                        <a:t> ιδιοποίηση</a:t>
                      </a:r>
                    </a:p>
                    <a:p>
                      <a:pPr marL="0" marR="0" lvl="0" indent="0" algn="ctr" defTabSz="914400" rtl="0" eaLnBrk="1" fontAlgn="auto" latinLnBrk="0" hangingPunct="1">
                        <a:lnSpc>
                          <a:spcPct val="100000"/>
                        </a:lnSpc>
                        <a:spcBef>
                          <a:spcPts val="0"/>
                        </a:spcBef>
                        <a:spcAft>
                          <a:spcPts val="0"/>
                        </a:spcAft>
                        <a:buClrTx/>
                        <a:buSzTx/>
                        <a:buFontTx/>
                        <a:buNone/>
                        <a:tabLst/>
                        <a:defRPr/>
                      </a:pPr>
                      <a:r>
                        <a:rPr lang="en-DE" dirty="0"/>
                        <a:t>Ά</a:t>
                      </a:r>
                      <a:r>
                        <a:rPr lang="el-GR" dirty="0" err="1"/>
                        <a:t>νιση</a:t>
                      </a:r>
                      <a:r>
                        <a:rPr lang="el-GR" dirty="0"/>
                        <a:t> ανταλλαγή</a:t>
                      </a:r>
                    </a:p>
                  </a:txBody>
                  <a:tcPr anchor="ctr"/>
                </a:tc>
                <a:tc>
                  <a:txBody>
                    <a:bodyPr/>
                    <a:lstStyle/>
                    <a:p>
                      <a:pPr algn="ctr"/>
                      <a:endParaRPr lang="el-GR" dirty="0"/>
                    </a:p>
                  </a:txBody>
                  <a:tcPr anchor="ctr"/>
                </a:tc>
                <a:tc gridSpan="2">
                  <a:txBody>
                    <a:bodyPr/>
                    <a:lstStyle/>
                    <a:p>
                      <a:pPr algn="ctr"/>
                      <a:r>
                        <a:rPr lang="el-GR" dirty="0" err="1"/>
                        <a:t>Ανταλλαγ</a:t>
                      </a:r>
                      <a:r>
                        <a:rPr lang="en-DE" dirty="0"/>
                        <a:t>ή</a:t>
                      </a:r>
                      <a:r>
                        <a:rPr lang="el-GR" dirty="0"/>
                        <a:t> ισοδυνάμων</a:t>
                      </a:r>
                      <a:endParaRPr lang="en-DE" dirty="0"/>
                    </a:p>
                  </a:txBody>
                  <a:tcPr anchor="ctr"/>
                </a:tc>
                <a:tc hMerge="1">
                  <a:txBody>
                    <a:bodyPr/>
                    <a:lstStyle/>
                    <a:p>
                      <a:pPr algn="ctr"/>
                      <a:endParaRPr lang="en-DE" dirty="0"/>
                    </a:p>
                  </a:txBody>
                  <a:tcPr anchor="ctr"/>
                </a:tc>
                <a:tc>
                  <a:txBody>
                    <a:bodyPr/>
                    <a:lstStyle/>
                    <a:p>
                      <a:pPr algn="ctr"/>
                      <a:r>
                        <a:rPr lang="en-DE" dirty="0"/>
                        <a:t>Ά</a:t>
                      </a:r>
                      <a:r>
                        <a:rPr lang="el-GR" dirty="0" err="1"/>
                        <a:t>νιση</a:t>
                      </a:r>
                      <a:r>
                        <a:rPr lang="el-GR" dirty="0"/>
                        <a:t> ανταλλαγή</a:t>
                      </a:r>
                    </a:p>
                    <a:p>
                      <a:pPr algn="ctr"/>
                      <a:r>
                        <a:rPr lang="el-GR" dirty="0"/>
                        <a:t>Άμεση ιδιοποίηση</a:t>
                      </a:r>
                      <a:endParaRPr lang="en-DE" dirty="0"/>
                    </a:p>
                  </a:txBody>
                  <a:tcPr anchor="ctr"/>
                </a:tc>
                <a:extLst>
                  <a:ext uri="{0D108BD9-81ED-4DB2-BD59-A6C34878D82A}">
                    <a16:rowId xmlns:a16="http://schemas.microsoft.com/office/drawing/2014/main" val="1685657648"/>
                  </a:ext>
                </a:extLst>
              </a:tr>
              <a:tr h="370840">
                <a:tc gridSpan="2">
                  <a:txBody>
                    <a:bodyPr/>
                    <a:lstStyle/>
                    <a:p>
                      <a:pPr algn="ctr"/>
                      <a:r>
                        <a:rPr lang="el-GR" dirty="0"/>
                        <a:t>Εμπορικό κεφάλαιο</a:t>
                      </a:r>
                      <a:endParaRPr lang="en-DE" dirty="0"/>
                    </a:p>
                  </a:txBody>
                  <a:tcPr anchor="ctr"/>
                </a:tc>
                <a:tc hMerge="1">
                  <a:txBody>
                    <a:bodyPr/>
                    <a:lstStyle/>
                    <a:p>
                      <a:pPr algn="ctr"/>
                      <a:r>
                        <a:rPr lang="el-GR" dirty="0"/>
                        <a:t>Εμπορικό κεφάλαιο</a:t>
                      </a:r>
                      <a:endParaRPr lang="en-DE" dirty="0"/>
                    </a:p>
                  </a:txBody>
                  <a:tcPr anchor="ctr"/>
                </a:tc>
                <a:tc gridSpan="2">
                  <a:txBody>
                    <a:bodyPr/>
                    <a:lstStyle/>
                    <a:p>
                      <a:pPr algn="ctr"/>
                      <a:r>
                        <a:rPr lang="el-GR" dirty="0"/>
                        <a:t>Βιομηχανικό κεφάλαιο</a:t>
                      </a:r>
                      <a:endParaRPr lang="en-DE" dirty="0"/>
                    </a:p>
                  </a:txBody>
                  <a:tcPr anchor="ctr"/>
                </a:tc>
                <a:tc hMerge="1">
                  <a:txBody>
                    <a:bodyPr/>
                    <a:lstStyle/>
                    <a:p>
                      <a:r>
                        <a:rPr lang="el-GR" dirty="0"/>
                        <a:t>Βιομηχανικό κεφάλαιο</a:t>
                      </a:r>
                      <a:endParaRPr lang="en-DE" dirty="0"/>
                    </a:p>
                  </a:txBody>
                  <a:tcPr anchor="ctr"/>
                </a:tc>
                <a:tc>
                  <a:txBody>
                    <a:bodyPr/>
                    <a:lstStyle/>
                    <a:p>
                      <a:pPr algn="ctr"/>
                      <a:r>
                        <a:rPr lang="el-GR" dirty="0"/>
                        <a:t>Πλασματικό κεφάλαιο</a:t>
                      </a:r>
                      <a:endParaRPr lang="en-DE" dirty="0"/>
                    </a:p>
                  </a:txBody>
                  <a:tcPr anchor="ctr"/>
                </a:tc>
                <a:extLst>
                  <a:ext uri="{0D108BD9-81ED-4DB2-BD59-A6C34878D82A}">
                    <a16:rowId xmlns:a16="http://schemas.microsoft.com/office/drawing/2014/main" val="889871117"/>
                  </a:ext>
                </a:extLst>
              </a:tr>
              <a:tr h="370840">
                <a:tc gridSpan="2">
                  <a:txBody>
                    <a:bodyPr/>
                    <a:lstStyle/>
                    <a:p>
                      <a:pPr algn="ctr"/>
                      <a:r>
                        <a:rPr lang="el-GR" dirty="0"/>
                        <a:t>Ανελεύθερος ανταγωνισμός, συντεχνίες, φόροι υποτέλειας</a:t>
                      </a:r>
                      <a:endParaRPr lang="en-DE" dirty="0"/>
                    </a:p>
                  </a:txBody>
                  <a:tcPr anchor="ctr"/>
                </a:tc>
                <a:tc hMerge="1">
                  <a:txBody>
                    <a:bodyPr/>
                    <a:lstStyle/>
                    <a:p>
                      <a:endParaRPr lang="en-DE"/>
                    </a:p>
                  </a:txBody>
                  <a:tcPr/>
                </a:tc>
                <a:tc gridSpan="2">
                  <a:txBody>
                    <a:bodyPr/>
                    <a:lstStyle/>
                    <a:p>
                      <a:pPr algn="ctr"/>
                      <a:r>
                        <a:rPr lang="el-GR" dirty="0"/>
                        <a:t>Ελεύθερος ανταγωνισμός</a:t>
                      </a:r>
                      <a:endParaRPr lang="en-DE" dirty="0"/>
                    </a:p>
                  </a:txBody>
                  <a:tcPr anchor="ctr"/>
                </a:tc>
                <a:tc hMerge="1">
                  <a:txBody>
                    <a:bodyPr/>
                    <a:lstStyle/>
                    <a:p>
                      <a:endParaRPr lang="en-DE"/>
                    </a:p>
                  </a:txBody>
                  <a:tcPr/>
                </a:tc>
                <a:tc>
                  <a:txBody>
                    <a:bodyPr/>
                    <a:lstStyle/>
                    <a:p>
                      <a:pPr algn="ctr"/>
                      <a:r>
                        <a:rPr lang="el-GR" dirty="0"/>
                        <a:t>Μονοπωλιακός ανταγωνισμός</a:t>
                      </a:r>
                      <a:endParaRPr lang="en-DE" dirty="0"/>
                    </a:p>
                  </a:txBody>
                  <a:tcPr anchor="ctr"/>
                </a:tc>
                <a:extLst>
                  <a:ext uri="{0D108BD9-81ED-4DB2-BD59-A6C34878D82A}">
                    <a16:rowId xmlns:a16="http://schemas.microsoft.com/office/drawing/2014/main" val="289984371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Φεουδαρχική απολυταρχία</a:t>
                      </a:r>
                      <a:endParaRPr lang="en-DE"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Φιλελευθεροποίηση προς τυπική ισότητα και ελευθερία</a:t>
                      </a:r>
                      <a:endParaRPr lang="en-DE"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DE"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Φιλελευθεροποίηση προς τυπική ισότητα και ελευθερία</a:t>
                      </a:r>
                      <a:endParaRPr lang="en-DE"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DE" dirty="0"/>
                    </a:p>
                  </a:txBody>
                  <a:tcPr anchor="ctr"/>
                </a:tc>
                <a:tc hMerge="1">
                  <a:txBody>
                    <a:bodyPr/>
                    <a:lstStyle/>
                    <a:p>
                      <a:pPr algn="ctr"/>
                      <a:endParaRPr lang="en-DE" dirty="0"/>
                    </a:p>
                  </a:txBody>
                  <a:tcPr anchor="ctr"/>
                </a:tc>
                <a:tc>
                  <a:txBody>
                    <a:bodyPr/>
                    <a:lstStyle/>
                    <a:p>
                      <a:pPr algn="ctr"/>
                      <a:r>
                        <a:rPr lang="el-GR" dirty="0"/>
                        <a:t>Πολιτική αντίδραση</a:t>
                      </a:r>
                    </a:p>
                    <a:p>
                      <a:pPr algn="ctr"/>
                      <a:r>
                        <a:rPr lang="el-GR" dirty="0"/>
                        <a:t>Ανισότητα</a:t>
                      </a:r>
                    </a:p>
                    <a:p>
                      <a:pPr algn="ctr"/>
                      <a:r>
                        <a:rPr lang="el-GR" dirty="0"/>
                        <a:t>Ιμπεριαλιστική</a:t>
                      </a:r>
                    </a:p>
                    <a:p>
                      <a:pPr algn="ctr"/>
                      <a:r>
                        <a:rPr lang="el-GR" dirty="0"/>
                        <a:t>καταπίεση</a:t>
                      </a:r>
                      <a:endParaRPr lang="en-DE" dirty="0"/>
                    </a:p>
                  </a:txBody>
                  <a:tcPr anchor="ctr"/>
                </a:tc>
                <a:extLst>
                  <a:ext uri="{0D108BD9-81ED-4DB2-BD59-A6C34878D82A}">
                    <a16:rowId xmlns:a16="http://schemas.microsoft.com/office/drawing/2014/main" val="4275170492"/>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i="1" dirty="0"/>
                        <a:t>Ιστορική πρόοδος</a:t>
                      </a:r>
                      <a:endParaRPr lang="en-DE" i="1"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DE" dirty="0"/>
                    </a:p>
                  </a:txBody>
                  <a:tcPr/>
                </a:tc>
                <a:tc hMerge="1">
                  <a:txBody>
                    <a:bodyPr/>
                    <a:lstStyle/>
                    <a:p>
                      <a:endParaRPr lang="en-DE"/>
                    </a:p>
                  </a:txBody>
                  <a:tcPr/>
                </a:tc>
                <a:tc hMerge="1">
                  <a:txBody>
                    <a:bodyPr/>
                    <a:lstStyle/>
                    <a:p>
                      <a:endParaRPr lang="en-DE"/>
                    </a:p>
                  </a:txBody>
                  <a:tcPr/>
                </a:tc>
                <a:tc>
                  <a:txBody>
                    <a:bodyPr/>
                    <a:lstStyle/>
                    <a:p>
                      <a:pPr algn="ctr"/>
                      <a:r>
                        <a:rPr lang="el-GR" i="1" dirty="0"/>
                        <a:t>Ιστορική αντίδραση</a:t>
                      </a:r>
                      <a:endParaRPr lang="en-DE" i="1" dirty="0"/>
                    </a:p>
                  </a:txBody>
                  <a:tcPr anchor="ctr"/>
                </a:tc>
                <a:extLst>
                  <a:ext uri="{0D108BD9-81ED-4DB2-BD59-A6C34878D82A}">
                    <a16:rowId xmlns:a16="http://schemas.microsoft.com/office/drawing/2014/main" val="3251232086"/>
                  </a:ext>
                </a:extLst>
              </a:tr>
            </a:tbl>
          </a:graphicData>
        </a:graphic>
      </p:graphicFrame>
      <p:sp>
        <p:nvSpPr>
          <p:cNvPr id="7" name="Right Arrow 6">
            <a:extLst>
              <a:ext uri="{FF2B5EF4-FFF2-40B4-BE49-F238E27FC236}">
                <a16:creationId xmlns:a16="http://schemas.microsoft.com/office/drawing/2014/main" id="{B68D929C-78FF-48E1-498C-89D5A49F7508}"/>
              </a:ext>
            </a:extLst>
          </p:cNvPr>
          <p:cNvSpPr/>
          <p:nvPr/>
        </p:nvSpPr>
        <p:spPr>
          <a:xfrm rot="21149201">
            <a:off x="4362294" y="3397047"/>
            <a:ext cx="1149178"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ight Arrow 8">
            <a:extLst>
              <a:ext uri="{FF2B5EF4-FFF2-40B4-BE49-F238E27FC236}">
                <a16:creationId xmlns:a16="http://schemas.microsoft.com/office/drawing/2014/main" id="{F3914D27-60DF-7C55-32A8-8F6FBC56E5DA}"/>
              </a:ext>
            </a:extLst>
          </p:cNvPr>
          <p:cNvSpPr/>
          <p:nvPr/>
        </p:nvSpPr>
        <p:spPr>
          <a:xfrm rot="21269679">
            <a:off x="3370363" y="5752575"/>
            <a:ext cx="5350476"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ight Arrow 12">
            <a:extLst>
              <a:ext uri="{FF2B5EF4-FFF2-40B4-BE49-F238E27FC236}">
                <a16:creationId xmlns:a16="http://schemas.microsoft.com/office/drawing/2014/main" id="{95FF1F11-9BD2-3C20-9CE3-92920E9BCC5F}"/>
              </a:ext>
            </a:extLst>
          </p:cNvPr>
          <p:cNvSpPr/>
          <p:nvPr/>
        </p:nvSpPr>
        <p:spPr>
          <a:xfrm rot="1354713">
            <a:off x="8899012" y="5604287"/>
            <a:ext cx="643299"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ight Arrow 14">
            <a:extLst>
              <a:ext uri="{FF2B5EF4-FFF2-40B4-BE49-F238E27FC236}">
                <a16:creationId xmlns:a16="http://schemas.microsoft.com/office/drawing/2014/main" id="{261B5DCD-9F24-4784-FE95-C023C98C43E7}"/>
              </a:ext>
            </a:extLst>
          </p:cNvPr>
          <p:cNvSpPr/>
          <p:nvPr/>
        </p:nvSpPr>
        <p:spPr>
          <a:xfrm rot="1354713">
            <a:off x="8918346" y="4702592"/>
            <a:ext cx="643299"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ight Arrow 15">
            <a:extLst>
              <a:ext uri="{FF2B5EF4-FFF2-40B4-BE49-F238E27FC236}">
                <a16:creationId xmlns:a16="http://schemas.microsoft.com/office/drawing/2014/main" id="{B95EC103-6B9F-3762-900C-70047243EB37}"/>
              </a:ext>
            </a:extLst>
          </p:cNvPr>
          <p:cNvSpPr/>
          <p:nvPr/>
        </p:nvSpPr>
        <p:spPr>
          <a:xfrm rot="1354713">
            <a:off x="8899011" y="3414229"/>
            <a:ext cx="643299"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ight Arrow 16">
            <a:extLst>
              <a:ext uri="{FF2B5EF4-FFF2-40B4-BE49-F238E27FC236}">
                <a16:creationId xmlns:a16="http://schemas.microsoft.com/office/drawing/2014/main" id="{9F809D29-1F15-CAB9-4B67-6B2FFAC1F6A2}"/>
              </a:ext>
            </a:extLst>
          </p:cNvPr>
          <p:cNvSpPr/>
          <p:nvPr/>
        </p:nvSpPr>
        <p:spPr>
          <a:xfrm rot="1354713">
            <a:off x="8784617" y="2305329"/>
            <a:ext cx="643299"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ight Arrow 17">
            <a:extLst>
              <a:ext uri="{FF2B5EF4-FFF2-40B4-BE49-F238E27FC236}">
                <a16:creationId xmlns:a16="http://schemas.microsoft.com/office/drawing/2014/main" id="{9D9FD464-9DBD-5A13-A038-B677C0713272}"/>
              </a:ext>
            </a:extLst>
          </p:cNvPr>
          <p:cNvSpPr/>
          <p:nvPr/>
        </p:nvSpPr>
        <p:spPr>
          <a:xfrm rot="21149201">
            <a:off x="5280324" y="2339403"/>
            <a:ext cx="1149178"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ight Arrow 18">
            <a:extLst>
              <a:ext uri="{FF2B5EF4-FFF2-40B4-BE49-F238E27FC236}">
                <a16:creationId xmlns:a16="http://schemas.microsoft.com/office/drawing/2014/main" id="{7F976FEC-01AB-DBF0-BE5A-4EF71FC56952}"/>
              </a:ext>
            </a:extLst>
          </p:cNvPr>
          <p:cNvSpPr/>
          <p:nvPr/>
        </p:nvSpPr>
        <p:spPr>
          <a:xfrm rot="21149201">
            <a:off x="4574329" y="4702591"/>
            <a:ext cx="1149178"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06710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a:extLst>
              <a:ext uri="{FF2B5EF4-FFF2-40B4-BE49-F238E27FC236}">
                <a16:creationId xmlns:a16="http://schemas.microsoft.com/office/drawing/2014/main" id="{CADEBCEF-B056-E482-E6B4-52628455B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5" r="20542"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BA877B5-E020-A341-46C3-6B4297BDF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29" r="666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ame 513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BB53399-6A48-030A-A6B3-E408A07D5D50}"/>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dirty="0" err="1">
                <a:solidFill>
                  <a:srgbClr val="080808"/>
                </a:solidFill>
                <a:latin typeface="+mj-lt"/>
                <a:ea typeface="+mj-ea"/>
                <a:cs typeface="+mj-cs"/>
              </a:rPr>
              <a:t>Κ</a:t>
            </a:r>
            <a:r>
              <a:rPr lang="en-US" sz="2800" kern="1200" dirty="0">
                <a:solidFill>
                  <a:srgbClr val="080808"/>
                </a:solidFill>
                <a:latin typeface="+mj-lt"/>
                <a:ea typeface="+mj-ea"/>
                <a:cs typeface="+mj-cs"/>
              </a:rPr>
              <a:t>απ</a:t>
            </a:r>
            <a:r>
              <a:rPr lang="en-US" sz="2800" kern="1200" dirty="0" err="1">
                <a:solidFill>
                  <a:srgbClr val="080808"/>
                </a:solidFill>
                <a:latin typeface="+mj-lt"/>
                <a:ea typeface="+mj-ea"/>
                <a:cs typeface="+mj-cs"/>
              </a:rPr>
              <a:t>ιτ</a:t>
            </a:r>
            <a:r>
              <a:rPr lang="en-US" sz="2800" kern="1200" dirty="0">
                <a:solidFill>
                  <a:srgbClr val="080808"/>
                </a:solidFill>
                <a:latin typeface="+mj-lt"/>
                <a:ea typeface="+mj-ea"/>
                <a:cs typeface="+mj-cs"/>
              </a:rPr>
              <a:t>α</a:t>
            </a:r>
            <a:r>
              <a:rPr lang="en-US" sz="2800" kern="1200" dirty="0" err="1">
                <a:solidFill>
                  <a:srgbClr val="080808"/>
                </a:solidFill>
                <a:latin typeface="+mj-lt"/>
                <a:ea typeface="+mj-ea"/>
                <a:cs typeface="+mj-cs"/>
              </a:rPr>
              <a:t>λιστικός</a:t>
            </a:r>
            <a:r>
              <a:rPr lang="en-US" sz="2800" kern="1200" dirty="0">
                <a:solidFill>
                  <a:srgbClr val="080808"/>
                </a:solidFill>
                <a:latin typeface="+mj-lt"/>
                <a:ea typeface="+mj-ea"/>
                <a:cs typeface="+mj-cs"/>
              </a:rPr>
              <a:t> </a:t>
            </a:r>
            <a:r>
              <a:rPr lang="en-US" sz="2800" kern="1200" dirty="0" err="1">
                <a:solidFill>
                  <a:srgbClr val="080808"/>
                </a:solidFill>
                <a:latin typeface="+mj-lt"/>
                <a:ea typeface="+mj-ea"/>
                <a:cs typeface="+mj-cs"/>
              </a:rPr>
              <a:t>ιμ</a:t>
            </a:r>
            <a:r>
              <a:rPr lang="en-US" sz="2800" kern="1200" dirty="0">
                <a:solidFill>
                  <a:srgbClr val="080808"/>
                </a:solidFill>
                <a:latin typeface="+mj-lt"/>
                <a:ea typeface="+mj-ea"/>
                <a:cs typeface="+mj-cs"/>
              </a:rPr>
              <a:t>π</a:t>
            </a:r>
            <a:r>
              <a:rPr lang="en-US" sz="2800" kern="1200" dirty="0" err="1">
                <a:solidFill>
                  <a:srgbClr val="080808"/>
                </a:solidFill>
                <a:latin typeface="+mj-lt"/>
                <a:ea typeface="+mj-ea"/>
                <a:cs typeface="+mj-cs"/>
              </a:rPr>
              <a:t>ερι</a:t>
            </a:r>
            <a:r>
              <a:rPr lang="en-US" sz="2800" kern="1200" dirty="0">
                <a:solidFill>
                  <a:srgbClr val="080808"/>
                </a:solidFill>
                <a:latin typeface="+mj-lt"/>
                <a:ea typeface="+mj-ea"/>
                <a:cs typeface="+mj-cs"/>
              </a:rPr>
              <a:t>α</a:t>
            </a:r>
            <a:r>
              <a:rPr lang="en-US" sz="2800" kern="1200" dirty="0" err="1">
                <a:solidFill>
                  <a:srgbClr val="080808"/>
                </a:solidFill>
                <a:latin typeface="+mj-lt"/>
                <a:ea typeface="+mj-ea"/>
                <a:cs typeface="+mj-cs"/>
              </a:rPr>
              <a:t>λισμός</a:t>
            </a:r>
            <a:endParaRPr lang="en-US" sz="2800" kern="1200" dirty="0">
              <a:solidFill>
                <a:srgbClr val="080808"/>
              </a:solidFill>
              <a:latin typeface="+mj-lt"/>
              <a:ea typeface="+mj-ea"/>
              <a:cs typeface="+mj-cs"/>
            </a:endParaRPr>
          </a:p>
        </p:txBody>
      </p:sp>
    </p:spTree>
    <p:extLst>
      <p:ext uri="{BB962C8B-B14F-4D97-AF65-F5344CB8AC3E}">
        <p14:creationId xmlns:p14="http://schemas.microsoft.com/office/powerpoint/2010/main" val="28732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5B0D-B6CE-8AA7-4DB2-9F4C0642898C}"/>
              </a:ext>
            </a:extLst>
          </p:cNvPr>
          <p:cNvSpPr>
            <a:spLocks noGrp="1"/>
          </p:cNvSpPr>
          <p:nvPr>
            <p:ph type="title"/>
          </p:nvPr>
        </p:nvSpPr>
        <p:spPr/>
        <p:txBody>
          <a:bodyPr/>
          <a:lstStyle/>
          <a:p>
            <a:r>
              <a:rPr lang="el-GR" dirty="0"/>
              <a:t>Ουσία καπιταλιστικού ιμπεριαλισμού</a:t>
            </a:r>
            <a:endParaRPr lang="en-DE" dirty="0"/>
          </a:p>
        </p:txBody>
      </p:sp>
      <p:sp>
        <p:nvSpPr>
          <p:cNvPr id="3" name="Content Placeholder 2">
            <a:extLst>
              <a:ext uri="{FF2B5EF4-FFF2-40B4-BE49-F238E27FC236}">
                <a16:creationId xmlns:a16="http://schemas.microsoft.com/office/drawing/2014/main" id="{F2056A7E-4B1F-E8F3-9A91-7121B1337631}"/>
              </a:ext>
            </a:extLst>
          </p:cNvPr>
          <p:cNvSpPr>
            <a:spLocks noGrp="1"/>
          </p:cNvSpPr>
          <p:nvPr>
            <p:ph idx="1"/>
          </p:nvPr>
        </p:nvSpPr>
        <p:spPr/>
        <p:txBody>
          <a:bodyPr>
            <a:normAutofit fontScale="70000" lnSpcReduction="20000"/>
          </a:bodyPr>
          <a:lstStyle/>
          <a:p>
            <a:r>
              <a:rPr lang="el-GR" dirty="0"/>
              <a:t>Υπερεκμετάλλευση εργασίας για αντιστάθμιση της μείωσης της συνολικής παραγόμενης υπεραξίας λόγω αυτοματοποίησης</a:t>
            </a:r>
          </a:p>
          <a:p>
            <a:r>
              <a:rPr lang="el-GR" dirty="0"/>
              <a:t>Αντιστάθμιση της πτώσης του ποσοστού κέρδους για τα πιο ανεπτυγμένα βιομηχανικά κεφάλαια μέσω απόσπασης υπεραξίας από άλλα λιγότερο ανεπτυγμένα κεφάλαια στη διαδικασία της διανομής, δηλ. υπερίσχυσης στον μονοπωλιακό ανταγωνισμό, στη βάση της άνισης ανταλλαγής</a:t>
            </a:r>
          </a:p>
          <a:p>
            <a:r>
              <a:rPr lang="el-GR" dirty="0"/>
              <a:t>Επένδυση σε δραστηριότητες που δεν παράγουν – αλλά καταναλώνουν - υπεραξία, είτε κρατικές, είτε «εμπορευματικές» (εκπαίδευση, υποδομές, επιστημονική και τεχνολογική έρευνα, «βιομηχανία πολιτισμού», διαφήμιση/μάρκετινγκ, «διαχείριση ανθρώπινων πόρων», δικηγόροι – συμβολαιογράφοι – λογιστές, διοικητικός μηχανισμός </a:t>
            </a:r>
            <a:r>
              <a:rPr lang="el-GR" dirty="0" err="1"/>
              <a:t>κρατικο</a:t>
            </a:r>
            <a:r>
              <a:rPr lang="el-GR" dirty="0"/>
              <a:t>-μονοπωλιακής ρύθμισης, αστυνομία – καταστολή – στρατός, κοκ…), που αναπαράγουν την </a:t>
            </a:r>
            <a:r>
              <a:rPr lang="el-GR" dirty="0" err="1"/>
              <a:t>κρατικο</a:t>
            </a:r>
            <a:r>
              <a:rPr lang="el-GR" dirty="0"/>
              <a:t>-μονοπωλιακή ισχύ, η οποία διογκώνει την κεφαλαιοποίηση του πλασματικού κεφαλαίου.</a:t>
            </a:r>
          </a:p>
          <a:p>
            <a:r>
              <a:rPr lang="el-GR" dirty="0"/>
              <a:t>Εν τέλει, επιβίωση του καπιταλισμού υπάγοντας τυπικά μια όλο και πιο άμεσα – μη </a:t>
            </a:r>
            <a:r>
              <a:rPr lang="el-GR" dirty="0" err="1"/>
              <a:t>διαμεσολαβημένη</a:t>
            </a:r>
            <a:r>
              <a:rPr lang="el-GR" dirty="0"/>
              <a:t> από την εμπορευματική ανταλλαγή και τις εμπράγματες σχέσεις που της αναλογούν -  κοινωνικοποιημένη, όλο και πιο </a:t>
            </a:r>
            <a:r>
              <a:rPr lang="el-GR" dirty="0" err="1"/>
              <a:t>σχεδιοτελή</a:t>
            </a:r>
            <a:r>
              <a:rPr lang="el-GR" dirty="0"/>
              <a:t>, σε όλο και μεγαλύτερη κλίμακα, παραγωγή, και όλα αυτά στη διεθνή κλίμακα, με τη μορφή ενός διεθνούς καταμερισμού εργασίας.</a:t>
            </a:r>
          </a:p>
          <a:p>
            <a:endParaRPr lang="el-GR" dirty="0"/>
          </a:p>
          <a:p>
            <a:endParaRPr lang="el-GR" dirty="0"/>
          </a:p>
          <a:p>
            <a:endParaRPr lang="el-GR" dirty="0"/>
          </a:p>
        </p:txBody>
      </p:sp>
    </p:spTree>
    <p:extLst>
      <p:ext uri="{BB962C8B-B14F-4D97-AF65-F5344CB8AC3E}">
        <p14:creationId xmlns:p14="http://schemas.microsoft.com/office/powerpoint/2010/main" val="98628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5B0D-B6CE-8AA7-4DB2-9F4C0642898C}"/>
              </a:ext>
            </a:extLst>
          </p:cNvPr>
          <p:cNvSpPr>
            <a:spLocks noGrp="1"/>
          </p:cNvSpPr>
          <p:nvPr>
            <p:ph type="title"/>
          </p:nvPr>
        </p:nvSpPr>
        <p:spPr/>
        <p:txBody>
          <a:bodyPr/>
          <a:lstStyle/>
          <a:p>
            <a:r>
              <a:rPr lang="el-GR" dirty="0"/>
              <a:t>Ιστορική διαμόρφωση καπιταλιστικού ιμπεριαλισμού – Α΄ φάση (εποχή Μαρξ)</a:t>
            </a:r>
            <a:endParaRPr lang="en-DE" dirty="0"/>
          </a:p>
        </p:txBody>
      </p:sp>
      <p:sp>
        <p:nvSpPr>
          <p:cNvPr id="3" name="Content Placeholder 2">
            <a:extLst>
              <a:ext uri="{FF2B5EF4-FFF2-40B4-BE49-F238E27FC236}">
                <a16:creationId xmlns:a16="http://schemas.microsoft.com/office/drawing/2014/main" id="{F2056A7E-4B1F-E8F3-9A91-7121B1337631}"/>
              </a:ext>
            </a:extLst>
          </p:cNvPr>
          <p:cNvSpPr>
            <a:spLocks noGrp="1"/>
          </p:cNvSpPr>
          <p:nvPr>
            <p:ph idx="1"/>
          </p:nvPr>
        </p:nvSpPr>
        <p:spPr/>
        <p:txBody>
          <a:bodyPr>
            <a:normAutofit fontScale="92500" lnSpcReduction="10000"/>
          </a:bodyPr>
          <a:lstStyle/>
          <a:p>
            <a:r>
              <a:rPr lang="el-GR" dirty="0"/>
              <a:t>Ιμπεριαλισμός ανεπτυγμένων εμπορικών και βιομηχανικών κεφαλαίων των βιομηχανικών καπιταλιστικών μητροπόλεων, </a:t>
            </a:r>
          </a:p>
          <a:p>
            <a:r>
              <a:rPr lang="el-GR" dirty="0"/>
              <a:t>έναντι προκαπιταλιστικών (δουλεία, </a:t>
            </a:r>
            <a:r>
              <a:rPr lang="el-GR" dirty="0" err="1"/>
              <a:t>μικροϊδιοκτησία</a:t>
            </a:r>
            <a:r>
              <a:rPr lang="el-GR" dirty="0"/>
              <a:t>, κοκ) αποικιών, </a:t>
            </a:r>
          </a:p>
          <a:p>
            <a:r>
              <a:rPr lang="el-GR" dirty="0"/>
              <a:t>με </a:t>
            </a:r>
            <a:r>
              <a:rPr lang="el-GR" dirty="0" err="1"/>
              <a:t>διεπαφή</a:t>
            </a:r>
            <a:r>
              <a:rPr lang="el-GR" dirty="0"/>
              <a:t> το εξωτερικό εμπόριο, δηλ. την κυκλοφορία των εμπορευμάτων στη διεθνή αγορά: </a:t>
            </a:r>
          </a:p>
          <a:p>
            <a:r>
              <a:rPr lang="el-GR" dirty="0"/>
              <a:t>πρώτες ύλες και τρόφιμα &lt;--&gt; βιομηχανικά καταναλωτικά αγαθά.</a:t>
            </a:r>
          </a:p>
          <a:p>
            <a:endParaRPr lang="el-GR" dirty="0"/>
          </a:p>
          <a:p>
            <a:pPr>
              <a:buFont typeface="Wingdings" pitchFamily="2" charset="2"/>
              <a:buChar char="Ø"/>
            </a:pPr>
            <a:r>
              <a:rPr lang="el-GR" dirty="0"/>
              <a:t>Ο ιμπεριαλισμός συλλαμβάνεται ως κάτι «εξωτερικό» του καπιταλιστικού τρόπου παραγωγής με το οποίο ο Μαρξ θα ασχολούνταν σε μετέπειτα σταθμούς της ανάβασης από το αφηρημένο στο συγκεκριμένο (κατά τους τόμους που </a:t>
            </a:r>
            <a:r>
              <a:rPr lang="el-GR" dirty="0" err="1"/>
              <a:t>σχεδί</a:t>
            </a:r>
            <a:r>
              <a:rPr lang="en-US" dirty="0"/>
              <a:t>a</a:t>
            </a:r>
            <a:r>
              <a:rPr lang="el-GR" dirty="0" err="1"/>
              <a:t>ζε</a:t>
            </a:r>
            <a:r>
              <a:rPr lang="el-GR" dirty="0"/>
              <a:t> για το κράτος, τη διεθνή αγορά, την κρίση)</a:t>
            </a:r>
          </a:p>
          <a:p>
            <a:endParaRPr lang="el-GR" dirty="0"/>
          </a:p>
          <a:p>
            <a:endParaRPr lang="el-GR" dirty="0"/>
          </a:p>
          <a:p>
            <a:endParaRPr lang="el-GR" dirty="0"/>
          </a:p>
        </p:txBody>
      </p:sp>
    </p:spTree>
    <p:extLst>
      <p:ext uri="{BB962C8B-B14F-4D97-AF65-F5344CB8AC3E}">
        <p14:creationId xmlns:p14="http://schemas.microsoft.com/office/powerpoint/2010/main" val="28175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5B0D-B6CE-8AA7-4DB2-9F4C0642898C}"/>
              </a:ext>
            </a:extLst>
          </p:cNvPr>
          <p:cNvSpPr>
            <a:spLocks noGrp="1"/>
          </p:cNvSpPr>
          <p:nvPr>
            <p:ph type="title"/>
          </p:nvPr>
        </p:nvSpPr>
        <p:spPr/>
        <p:txBody>
          <a:bodyPr/>
          <a:lstStyle/>
          <a:p>
            <a:r>
              <a:rPr lang="el-GR" dirty="0"/>
              <a:t>Ιστορική διαμόρφωση καπιταλιστικού ιμπεριαλισμού – Β΄ φάση (εποχή Λένιν)</a:t>
            </a:r>
            <a:endParaRPr lang="en-DE" dirty="0"/>
          </a:p>
        </p:txBody>
      </p:sp>
      <p:sp>
        <p:nvSpPr>
          <p:cNvPr id="3" name="Content Placeholder 2">
            <a:extLst>
              <a:ext uri="{FF2B5EF4-FFF2-40B4-BE49-F238E27FC236}">
                <a16:creationId xmlns:a16="http://schemas.microsoft.com/office/drawing/2014/main" id="{F2056A7E-4B1F-E8F3-9A91-7121B1337631}"/>
              </a:ext>
            </a:extLst>
          </p:cNvPr>
          <p:cNvSpPr>
            <a:spLocks noGrp="1"/>
          </p:cNvSpPr>
          <p:nvPr>
            <p:ph idx="1"/>
          </p:nvPr>
        </p:nvSpPr>
        <p:spPr>
          <a:xfrm>
            <a:off x="838200" y="2004529"/>
            <a:ext cx="10515600" cy="4058340"/>
          </a:xfrm>
        </p:spPr>
        <p:txBody>
          <a:bodyPr>
            <a:normAutofit fontScale="77500" lnSpcReduction="20000"/>
          </a:bodyPr>
          <a:lstStyle/>
          <a:p>
            <a:r>
              <a:rPr lang="el-GR" dirty="0"/>
              <a:t>Ιμπεριαλισμός χωρών που έχουν αναπτύξει τον (</a:t>
            </a:r>
            <a:r>
              <a:rPr lang="el-GR" dirty="0" err="1"/>
              <a:t>κρατικο</a:t>
            </a:r>
            <a:r>
              <a:rPr lang="el-GR" dirty="0"/>
              <a:t>)μονοπωλιακό καπιταλισμό, </a:t>
            </a:r>
          </a:p>
          <a:p>
            <a:r>
              <a:rPr lang="el-GR" dirty="0"/>
              <a:t>έναντι προκαπιταλιστικών (δουλεία, </a:t>
            </a:r>
            <a:r>
              <a:rPr lang="el-GR" dirty="0" err="1"/>
              <a:t>μικροϊδιοκτησία</a:t>
            </a:r>
            <a:r>
              <a:rPr lang="el-GR" dirty="0"/>
              <a:t>, κοκ) αποικιών ή και τυπικά ανεξάρτητων χωρών που μόλις αναπτύσσουν τον καπιταλισμό, </a:t>
            </a:r>
          </a:p>
          <a:p>
            <a:r>
              <a:rPr lang="el-GR" dirty="0"/>
              <a:t>με </a:t>
            </a:r>
            <a:r>
              <a:rPr lang="el-GR" dirty="0" err="1"/>
              <a:t>διεπαφή</a:t>
            </a:r>
            <a:r>
              <a:rPr lang="el-GR" dirty="0"/>
              <a:t> όχι μόνο το εξωτερικό εμπόριο, δηλ. την κυκλοφορία των εμπορευμάτων στη διεθνή αγορά: </a:t>
            </a:r>
          </a:p>
          <a:p>
            <a:r>
              <a:rPr lang="el-GR" dirty="0"/>
              <a:t>πρώτες ύλες και τρόφιμα &lt;--&gt; βιομηχανικά καταναλωτικά και κεφαλαιουχικά αγαθά, </a:t>
            </a:r>
          </a:p>
          <a:p>
            <a:r>
              <a:rPr lang="el-GR" dirty="0"/>
              <a:t>αλλά, πλέον, και ως κυρίαρχη ανερχόμενη τάση, την εξαγωγή κεφαλαίων.</a:t>
            </a:r>
          </a:p>
          <a:p>
            <a:endParaRPr lang="el-GR" dirty="0"/>
          </a:p>
          <a:p>
            <a:pPr>
              <a:buFont typeface="Wingdings" pitchFamily="2" charset="2"/>
              <a:buChar char="Ø"/>
            </a:pPr>
            <a:r>
              <a:rPr lang="el-GR" dirty="0"/>
              <a:t>Ο ιμπεριαλισμός συλλαμβάνεται ως κάτι που αφορά κυρίως τις πιο «εξωτερικές» διαδικασίες του καπιταλιστικού τρόπου παραγωγής, και κυρίως, τη διανομή της υπεραξίας («μονοπωλιακός καπιταλισμός»), αν και γίνεται αναφορά σε «διπλή και τριπλή εκμετάλλευση» στις αποικίες, και σε «εργατική αριστοκρατία» στις ιμπεριαλιστικές χώρες</a:t>
            </a:r>
          </a:p>
          <a:p>
            <a:endParaRPr lang="el-GR" dirty="0"/>
          </a:p>
        </p:txBody>
      </p:sp>
    </p:spTree>
    <p:extLst>
      <p:ext uri="{BB962C8B-B14F-4D97-AF65-F5344CB8AC3E}">
        <p14:creationId xmlns:p14="http://schemas.microsoft.com/office/powerpoint/2010/main" val="301362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5B0D-B6CE-8AA7-4DB2-9F4C0642898C}"/>
              </a:ext>
            </a:extLst>
          </p:cNvPr>
          <p:cNvSpPr>
            <a:spLocks noGrp="1"/>
          </p:cNvSpPr>
          <p:nvPr>
            <p:ph type="title"/>
          </p:nvPr>
        </p:nvSpPr>
        <p:spPr/>
        <p:txBody>
          <a:bodyPr/>
          <a:lstStyle/>
          <a:p>
            <a:r>
              <a:rPr lang="el-GR" dirty="0"/>
              <a:t>Ιστορική διαμόρφωση καπιταλιστικού ιμπεριαλισμού – Γ΄ φάση (σύγχρονος)</a:t>
            </a:r>
            <a:endParaRPr lang="en-DE" dirty="0"/>
          </a:p>
        </p:txBody>
      </p:sp>
      <p:sp>
        <p:nvSpPr>
          <p:cNvPr id="3" name="Content Placeholder 2">
            <a:extLst>
              <a:ext uri="{FF2B5EF4-FFF2-40B4-BE49-F238E27FC236}">
                <a16:creationId xmlns:a16="http://schemas.microsoft.com/office/drawing/2014/main" id="{F2056A7E-4B1F-E8F3-9A91-7121B1337631}"/>
              </a:ext>
            </a:extLst>
          </p:cNvPr>
          <p:cNvSpPr>
            <a:spLocks noGrp="1"/>
          </p:cNvSpPr>
          <p:nvPr>
            <p:ph idx="1"/>
          </p:nvPr>
        </p:nvSpPr>
        <p:spPr>
          <a:xfrm>
            <a:off x="838200" y="2004529"/>
            <a:ext cx="10515600" cy="4058340"/>
          </a:xfrm>
        </p:spPr>
        <p:txBody>
          <a:bodyPr>
            <a:normAutofit fontScale="70000" lnSpcReduction="20000"/>
          </a:bodyPr>
          <a:lstStyle/>
          <a:p>
            <a:r>
              <a:rPr lang="el-GR" dirty="0"/>
              <a:t>Ιμπεριαλισμός χωρών που βρίσκονται στην κορυφή των διεθνών αλυσίδων παραγωγής και μεταφοράς (</a:t>
            </a:r>
            <a:r>
              <a:rPr lang="el-GR" dirty="0" err="1"/>
              <a:t>υπερ</a:t>
            </a:r>
            <a:r>
              <a:rPr lang="el-GR" dirty="0"/>
              <a:t>)αξίας,</a:t>
            </a:r>
          </a:p>
          <a:p>
            <a:r>
              <a:rPr lang="el-GR" dirty="0"/>
              <a:t>έναντι τυπικά ανεξάρτητων καπιταλιστικών χωρών, στις οποίες επίσης έχει αναπτυχθεί στον έναν ή στον άλλο βαθμό ο </a:t>
            </a:r>
            <a:r>
              <a:rPr lang="el-GR" dirty="0" err="1"/>
              <a:t>κρατικο</a:t>
            </a:r>
            <a:r>
              <a:rPr lang="el-GR" dirty="0"/>
              <a:t>-μονοπωλιακός καπιταλισμός, αλλά βρίσκονται στους ενδιάμεσους και χαμηλότερους κρίκους των διεθνών αλυσίδων παραγωγής και μεταφοράς (</a:t>
            </a:r>
            <a:r>
              <a:rPr lang="el-GR" dirty="0" err="1"/>
              <a:t>υπερ</a:t>
            </a:r>
            <a:r>
              <a:rPr lang="el-GR" dirty="0"/>
              <a:t>)αξίας,</a:t>
            </a:r>
          </a:p>
          <a:p>
            <a:r>
              <a:rPr lang="el-GR" dirty="0"/>
              <a:t>με </a:t>
            </a:r>
            <a:r>
              <a:rPr lang="el-GR" dirty="0" err="1"/>
              <a:t>διεπαφή</a:t>
            </a:r>
            <a:r>
              <a:rPr lang="el-GR" dirty="0"/>
              <a:t> όχι μόνο το εξωτερικό εμπόριο, δηλ. την κυκλοφορία των εμπορευμάτων στη διεθνή αγορά: </a:t>
            </a:r>
          </a:p>
          <a:p>
            <a:r>
              <a:rPr lang="el-GR" dirty="0"/>
              <a:t>πρώτες ύλες, τρόφιμα, βιομηχανικά καταναλωτικά και κεφαλαιουχικά αγαθά και υπηρεσίες χαμηλότερης </a:t>
            </a:r>
            <a:r>
              <a:rPr lang="el-GR" dirty="0" err="1"/>
              <a:t>τεχνολογίάς</a:t>
            </a:r>
            <a:r>
              <a:rPr lang="el-GR" dirty="0"/>
              <a:t> &lt;--&gt; βιομηχανικά καταναλωτικά και κεφαλαιουχικά αγαθά και υπηρεσίες υψηλότερης τεχνολογίας, </a:t>
            </a:r>
          </a:p>
          <a:p>
            <a:r>
              <a:rPr lang="el-GR" dirty="0"/>
              <a:t>αλλά και την ανισόμετρη εξαγωγή κεφαλαίων, και με ανερχόμενη τάση την υπεργολαβία.</a:t>
            </a:r>
          </a:p>
          <a:p>
            <a:endParaRPr lang="el-GR" dirty="0"/>
          </a:p>
          <a:p>
            <a:pPr>
              <a:buFont typeface="Wingdings" pitchFamily="2" charset="2"/>
              <a:buChar char="Ø"/>
            </a:pPr>
            <a:r>
              <a:rPr lang="el-GR" dirty="0"/>
              <a:t>Ο ιμπεριαλισμός πλέον λαμβάνει κυρίαρχα τη μορφή του διεθνούς καταμερισμού εργασίας, αφορά τα ενδότερα του καπιταλιστικού τρόπου παραγωγής, την ίδια τη διάρθρωσή της.</a:t>
            </a:r>
          </a:p>
          <a:p>
            <a:endParaRPr lang="el-GR" dirty="0"/>
          </a:p>
        </p:txBody>
      </p:sp>
    </p:spTree>
    <p:extLst>
      <p:ext uri="{BB962C8B-B14F-4D97-AF65-F5344CB8AC3E}">
        <p14:creationId xmlns:p14="http://schemas.microsoft.com/office/powerpoint/2010/main" val="255399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16878-7FE2-3F4C-A4F7-3D2A42C53955}"/>
              </a:ext>
            </a:extLst>
          </p:cNvPr>
          <p:cNvSpPr>
            <a:spLocks noGrp="1"/>
          </p:cNvSpPr>
          <p:nvPr>
            <p:ph idx="1"/>
          </p:nvPr>
        </p:nvSpPr>
        <p:spPr/>
        <p:txBody>
          <a:bodyPr>
            <a:normAutofit lnSpcReduction="10000"/>
          </a:bodyPr>
          <a:lstStyle/>
          <a:p>
            <a:r>
              <a:rPr lang="el-GR" u="sng" dirty="0"/>
              <a:t>Κοινό στοιχείο: </a:t>
            </a:r>
            <a:r>
              <a:rPr lang="el-GR" dirty="0"/>
              <a:t>τα εθνικά συνολικά τους κεφάλαια ανταγωνίζονται για τη διανομή της παγκόσμια παραγόμενης υπεραξίας</a:t>
            </a:r>
          </a:p>
          <a:p>
            <a:endParaRPr lang="el-GR" dirty="0"/>
          </a:p>
          <a:p>
            <a:r>
              <a:rPr lang="el-GR" u="sng" dirty="0"/>
              <a:t>Στοιχείο αντίθεσης: </a:t>
            </a:r>
            <a:r>
              <a:rPr lang="el-GR" dirty="0"/>
              <a:t>τα μονοπωλιακά κεφάλαια των ιμπεριαλιστικών χωρών υπερισχύουν στον ανταγωνισμό αυτόν και αναπαράγονται προνομιακά, και εις βάρος των κεφαλαίων των εξαρτημένων χωρών, με υπεραξία που παράγεται σε αυτές.</a:t>
            </a:r>
          </a:p>
          <a:p>
            <a:endParaRPr lang="el-GR" dirty="0"/>
          </a:p>
          <a:p>
            <a:pPr>
              <a:buFont typeface="Wingdings" pitchFamily="2" charset="2"/>
              <a:buChar char="Ø"/>
            </a:pPr>
            <a:r>
              <a:rPr lang="el-GR" b="1" dirty="0">
                <a:solidFill>
                  <a:srgbClr val="C00000"/>
                </a:solidFill>
              </a:rPr>
              <a:t>Οι ιμπεριαλιστικές χώρες καταπιέζουν και εκμεταλλεύονται τις εξαρτημένες</a:t>
            </a:r>
            <a:endParaRPr lang="en-DE" b="1" dirty="0">
              <a:solidFill>
                <a:srgbClr val="C00000"/>
              </a:solidFill>
            </a:endParaRPr>
          </a:p>
        </p:txBody>
      </p:sp>
      <p:sp>
        <p:nvSpPr>
          <p:cNvPr id="4" name="Title 1">
            <a:extLst>
              <a:ext uri="{FF2B5EF4-FFF2-40B4-BE49-F238E27FC236}">
                <a16:creationId xmlns:a16="http://schemas.microsoft.com/office/drawing/2014/main" id="{DB15CC32-BB51-0BDC-327D-8FB6B2068BCD}"/>
              </a:ext>
            </a:extLst>
          </p:cNvPr>
          <p:cNvSpPr txBox="1">
            <a:spLocks/>
          </p:cNvSpPr>
          <p:nvPr/>
        </p:nvSpPr>
        <p:spPr>
          <a:xfrm>
            <a:off x="45378" y="-3591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a:t>Ιμπεριαλιστικές </a:t>
            </a:r>
            <a:r>
              <a:rPr lang="en-US"/>
              <a:t>VS </a:t>
            </a:r>
            <a:r>
              <a:rPr lang="el-GR"/>
              <a:t>εξαρτημένες χώρες</a:t>
            </a:r>
            <a:endParaRPr lang="en-DE" dirty="0"/>
          </a:p>
        </p:txBody>
      </p:sp>
    </p:spTree>
    <p:extLst>
      <p:ext uri="{BB962C8B-B14F-4D97-AF65-F5344CB8AC3E}">
        <p14:creationId xmlns:p14="http://schemas.microsoft.com/office/powerpoint/2010/main" val="342957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675-662C-BE10-4433-1C2851E2A94C}"/>
              </a:ext>
            </a:extLst>
          </p:cNvPr>
          <p:cNvSpPr>
            <a:spLocks noGrp="1"/>
          </p:cNvSpPr>
          <p:nvPr>
            <p:ph type="title"/>
          </p:nvPr>
        </p:nvSpPr>
        <p:spPr>
          <a:xfrm>
            <a:off x="45378" y="-359161"/>
            <a:ext cx="10515600" cy="1325563"/>
          </a:xfrm>
        </p:spPr>
        <p:txBody>
          <a:bodyPr/>
          <a:lstStyle/>
          <a:p>
            <a:r>
              <a:rPr lang="el-GR" dirty="0"/>
              <a:t>Ιμπεριαλιστικές </a:t>
            </a:r>
            <a:r>
              <a:rPr lang="en-US" dirty="0"/>
              <a:t>VS </a:t>
            </a:r>
            <a:r>
              <a:rPr lang="el-GR" dirty="0"/>
              <a:t>εξαρτημένες χώρες</a:t>
            </a:r>
            <a:endParaRPr lang="en-DE" dirty="0"/>
          </a:p>
        </p:txBody>
      </p:sp>
      <p:graphicFrame>
        <p:nvGraphicFramePr>
          <p:cNvPr id="4" name="Table 4">
            <a:extLst>
              <a:ext uri="{FF2B5EF4-FFF2-40B4-BE49-F238E27FC236}">
                <a16:creationId xmlns:a16="http://schemas.microsoft.com/office/drawing/2014/main" id="{CBAE260B-3AA9-4A2D-8FB5-966DA87E2704}"/>
              </a:ext>
            </a:extLst>
          </p:cNvPr>
          <p:cNvGraphicFramePr>
            <a:graphicFrameLocks noGrp="1"/>
          </p:cNvGraphicFramePr>
          <p:nvPr>
            <p:ph idx="1"/>
            <p:extLst>
              <p:ext uri="{D42A27DB-BD31-4B8C-83A1-F6EECF244321}">
                <p14:modId xmlns:p14="http://schemas.microsoft.com/office/powerpoint/2010/main" val="2392079140"/>
              </p:ext>
            </p:extLst>
          </p:nvPr>
        </p:nvGraphicFramePr>
        <p:xfrm>
          <a:off x="45844" y="605596"/>
          <a:ext cx="12026347" cy="6252404"/>
        </p:xfrm>
        <a:graphic>
          <a:graphicData uri="http://schemas.openxmlformats.org/drawingml/2006/table">
            <a:tbl>
              <a:tblPr firstRow="1" bandRow="1">
                <a:tableStyleId>{5C22544A-7EE6-4342-B048-85BDC9FD1C3A}</a:tableStyleId>
              </a:tblPr>
              <a:tblGrid>
                <a:gridCol w="1777872">
                  <a:extLst>
                    <a:ext uri="{9D8B030D-6E8A-4147-A177-3AD203B41FA5}">
                      <a16:colId xmlns:a16="http://schemas.microsoft.com/office/drawing/2014/main" val="3946327760"/>
                    </a:ext>
                  </a:extLst>
                </a:gridCol>
                <a:gridCol w="5066182">
                  <a:extLst>
                    <a:ext uri="{9D8B030D-6E8A-4147-A177-3AD203B41FA5}">
                      <a16:colId xmlns:a16="http://schemas.microsoft.com/office/drawing/2014/main" val="1710410490"/>
                    </a:ext>
                  </a:extLst>
                </a:gridCol>
                <a:gridCol w="5182293">
                  <a:extLst>
                    <a:ext uri="{9D8B030D-6E8A-4147-A177-3AD203B41FA5}">
                      <a16:colId xmlns:a16="http://schemas.microsoft.com/office/drawing/2014/main" val="3698424429"/>
                    </a:ext>
                  </a:extLst>
                </a:gridCol>
              </a:tblGrid>
              <a:tr h="367762">
                <a:tc>
                  <a:txBody>
                    <a:bodyPr/>
                    <a:lstStyle/>
                    <a:p>
                      <a:r>
                        <a:rPr lang="el-GR" dirty="0"/>
                        <a:t>Σύγκριση</a:t>
                      </a:r>
                      <a:endParaRPr lang="en-DE" dirty="0"/>
                    </a:p>
                  </a:txBody>
                  <a:tcPr/>
                </a:tc>
                <a:tc>
                  <a:txBody>
                    <a:bodyPr/>
                    <a:lstStyle/>
                    <a:p>
                      <a:r>
                        <a:rPr lang="el-GR" dirty="0"/>
                        <a:t>Ιμπεριαλιστικές</a:t>
                      </a:r>
                      <a:endParaRPr lang="en-DE" dirty="0"/>
                    </a:p>
                  </a:txBody>
                  <a:tcPr/>
                </a:tc>
                <a:tc>
                  <a:txBody>
                    <a:bodyPr/>
                    <a:lstStyle/>
                    <a:p>
                      <a:r>
                        <a:rPr lang="el-GR" dirty="0"/>
                        <a:t>Εξαρτημένες</a:t>
                      </a:r>
                      <a:endParaRPr lang="en-DE" dirty="0"/>
                    </a:p>
                  </a:txBody>
                  <a:tcPr/>
                </a:tc>
                <a:extLst>
                  <a:ext uri="{0D108BD9-81ED-4DB2-BD59-A6C34878D82A}">
                    <a16:rowId xmlns:a16="http://schemas.microsoft.com/office/drawing/2014/main" val="2643641464"/>
                  </a:ext>
                </a:extLst>
              </a:tr>
              <a:tr h="367762">
                <a:tc>
                  <a:txBody>
                    <a:bodyPr/>
                    <a:lstStyle/>
                    <a:p>
                      <a:r>
                        <a:rPr lang="el-GR" sz="1600" dirty="0"/>
                        <a:t>Κεφάλαιο</a:t>
                      </a:r>
                      <a:endParaRPr lang="en-DE" sz="1600" dirty="0"/>
                    </a:p>
                  </a:txBody>
                  <a:tcPr/>
                </a:tc>
                <a:tc>
                  <a:txBody>
                    <a:bodyPr/>
                    <a:lstStyle/>
                    <a:p>
                      <a:r>
                        <a:rPr lang="el-GR" sz="1600" dirty="0"/>
                        <a:t>Μονοπωλιακό – στη διεθνή κλίμακα, πλασματικό</a:t>
                      </a:r>
                    </a:p>
                    <a:p>
                      <a:r>
                        <a:rPr lang="el-GR" sz="1600" dirty="0"/>
                        <a:t>Ανώτερη οργανική σύνθεση βιομηχανικό κεφαλαίου</a:t>
                      </a:r>
                      <a:endParaRPr lang="en-DE" sz="1600" dirty="0"/>
                    </a:p>
                  </a:txBody>
                  <a:tcPr/>
                </a:tc>
                <a:tc>
                  <a:txBody>
                    <a:bodyPr/>
                    <a:lstStyle/>
                    <a:p>
                      <a:r>
                        <a:rPr lang="el-GR" sz="1600" dirty="0"/>
                        <a:t>Μη μονοπωλιακό – στη διεθνή κλίμακα, βιομηχανικό, με χαμηλότερη οργανική σύνθεση κεφαλαίου</a:t>
                      </a:r>
                      <a:endParaRPr lang="en-DE" sz="1600" dirty="0"/>
                    </a:p>
                  </a:txBody>
                  <a:tcPr/>
                </a:tc>
                <a:extLst>
                  <a:ext uri="{0D108BD9-81ED-4DB2-BD59-A6C34878D82A}">
                    <a16:rowId xmlns:a16="http://schemas.microsoft.com/office/drawing/2014/main" val="164735280"/>
                  </a:ext>
                </a:extLst>
              </a:tr>
              <a:tr h="944496">
                <a:tc>
                  <a:txBody>
                    <a:bodyPr/>
                    <a:lstStyle/>
                    <a:p>
                      <a:r>
                        <a:rPr lang="el-GR" sz="1600" dirty="0"/>
                        <a:t>Εργασία</a:t>
                      </a:r>
                      <a:endParaRPr lang="en-DE" sz="1600" dirty="0"/>
                    </a:p>
                  </a:txBody>
                  <a:tcPr/>
                </a:tc>
                <a:tc>
                  <a:txBody>
                    <a:bodyPr/>
                    <a:lstStyle/>
                    <a:p>
                      <a:r>
                        <a:rPr lang="el-GR" sz="1600" dirty="0"/>
                        <a:t>Δημιουργική, επιτελική, σύνθετη, διανοητική, σε μεγάλο βαθμό μη παραγωγική, μισθωτή εργασία που επιτελεί τη λειτουργία του κεφαλαίου στην παραγωγή</a:t>
                      </a:r>
                    </a:p>
                    <a:p>
                      <a:r>
                        <a:rPr lang="el-GR" sz="1600" dirty="0"/>
                        <a:t>Αυξημένη παραγωγικότητα</a:t>
                      </a:r>
                      <a:endParaRPr lang="en-DE" sz="1600" dirty="0"/>
                    </a:p>
                  </a:txBody>
                  <a:tcPr/>
                </a:tc>
                <a:tc>
                  <a:txBody>
                    <a:bodyPr/>
                    <a:lstStyle/>
                    <a:p>
                      <a:r>
                        <a:rPr lang="el-GR" sz="1600" dirty="0"/>
                        <a:t>Επαναληπτική, εκτελεστική, απλή, χειρωνακτική</a:t>
                      </a:r>
                    </a:p>
                    <a:p>
                      <a:r>
                        <a:rPr lang="el-GR" sz="1600" dirty="0"/>
                        <a:t>Μειωμένη παραγωγικότητα</a:t>
                      </a:r>
                      <a:endParaRPr lang="en-DE" sz="1600" dirty="0"/>
                    </a:p>
                  </a:txBody>
                  <a:tcPr/>
                </a:tc>
                <a:extLst>
                  <a:ext uri="{0D108BD9-81ED-4DB2-BD59-A6C34878D82A}">
                    <a16:rowId xmlns:a16="http://schemas.microsoft.com/office/drawing/2014/main" val="3722455239"/>
                  </a:ext>
                </a:extLst>
              </a:tr>
              <a:tr h="367762">
                <a:tc>
                  <a:txBody>
                    <a:bodyPr/>
                    <a:lstStyle/>
                    <a:p>
                      <a:r>
                        <a:rPr lang="el-GR" sz="1600" dirty="0"/>
                        <a:t>Εργασιακή δύναμη</a:t>
                      </a:r>
                      <a:endParaRPr lang="en-DE" sz="1600" dirty="0"/>
                    </a:p>
                  </a:txBody>
                  <a:tcPr/>
                </a:tc>
                <a:tc>
                  <a:txBody>
                    <a:bodyPr/>
                    <a:lstStyle/>
                    <a:p>
                      <a:r>
                        <a:rPr lang="el-GR" sz="1600" dirty="0"/>
                        <a:t>Μεγαλύτερης αξίας</a:t>
                      </a:r>
                      <a:endParaRPr lang="en-DE" sz="1600" dirty="0"/>
                    </a:p>
                  </a:txBody>
                  <a:tcPr/>
                </a:tc>
                <a:tc>
                  <a:txBody>
                    <a:bodyPr/>
                    <a:lstStyle/>
                    <a:p>
                      <a:r>
                        <a:rPr lang="el-GR" sz="1600" dirty="0"/>
                        <a:t>Μικρότερης αξίας</a:t>
                      </a:r>
                      <a:endParaRPr lang="en-DE" sz="1600" dirty="0"/>
                    </a:p>
                  </a:txBody>
                  <a:tcPr/>
                </a:tc>
                <a:extLst>
                  <a:ext uri="{0D108BD9-81ED-4DB2-BD59-A6C34878D82A}">
                    <a16:rowId xmlns:a16="http://schemas.microsoft.com/office/drawing/2014/main" val="2647124591"/>
                  </a:ext>
                </a:extLst>
              </a:tr>
              <a:tr h="333603">
                <a:tc>
                  <a:txBody>
                    <a:bodyPr/>
                    <a:lstStyle/>
                    <a:p>
                      <a:r>
                        <a:rPr lang="el-GR" sz="1600" dirty="0"/>
                        <a:t>Εκμετάλλευση εργασίας</a:t>
                      </a:r>
                      <a:endParaRPr lang="en-DE" sz="1600" dirty="0"/>
                    </a:p>
                  </a:txBody>
                  <a:tcPr/>
                </a:tc>
                <a:tc>
                  <a:txBody>
                    <a:bodyPr/>
                    <a:lstStyle/>
                    <a:p>
                      <a:r>
                        <a:rPr lang="el-GR" sz="1600" dirty="0"/>
                        <a:t>Μικρότερος βαθμός εκμετάλλευσης (ποσοστό υπεραξίας), εργατική αριστοκρατία, νέα μικροαστική τάξη</a:t>
                      </a:r>
                    </a:p>
                    <a:p>
                      <a:r>
                        <a:rPr lang="el-GR" sz="1600" dirty="0"/>
                        <a:t>Άμεση ιδιοποίηση αποτελεσμάτων δημιουργικής εργασίας</a:t>
                      </a:r>
                      <a:endParaRPr lang="en-DE" sz="1600" dirty="0"/>
                    </a:p>
                  </a:txBody>
                  <a:tcPr/>
                </a:tc>
                <a:tc>
                  <a:txBody>
                    <a:bodyPr/>
                    <a:lstStyle/>
                    <a:p>
                      <a:r>
                        <a:rPr lang="el-GR" sz="1600" dirty="0"/>
                        <a:t>Υπερεκμετάλλευση, επιβίωση άτυπων ή/και προκαπιταλιστικών μορφών εκμετάλλευσης</a:t>
                      </a:r>
                    </a:p>
                    <a:p>
                      <a:r>
                        <a:rPr lang="el-GR" sz="1600" dirty="0"/>
                        <a:t>Σύγχρονες μορφές άμεσης ιδιοποίησης τύπου «πρωταρχικής συσσώρευσης»</a:t>
                      </a:r>
                      <a:endParaRPr lang="en-DE" sz="1600" dirty="0"/>
                    </a:p>
                  </a:txBody>
                  <a:tcPr/>
                </a:tc>
                <a:extLst>
                  <a:ext uri="{0D108BD9-81ED-4DB2-BD59-A6C34878D82A}">
                    <a16:rowId xmlns:a16="http://schemas.microsoft.com/office/drawing/2014/main" val="1867160619"/>
                  </a:ext>
                </a:extLst>
              </a:tr>
              <a:tr h="333603">
                <a:tc>
                  <a:txBody>
                    <a:bodyPr/>
                    <a:lstStyle/>
                    <a:p>
                      <a:r>
                        <a:rPr lang="el-GR" sz="1600" dirty="0"/>
                        <a:t>Εκμετάλλευση φύσης</a:t>
                      </a:r>
                      <a:endParaRPr lang="en-DE" sz="1600" dirty="0"/>
                    </a:p>
                  </a:txBody>
                  <a:tcPr/>
                </a:tc>
                <a:tc>
                  <a:txBody>
                    <a:bodyPr/>
                    <a:lstStyle/>
                    <a:p>
                      <a:r>
                        <a:rPr lang="el-GR" sz="1600" dirty="0"/>
                        <a:t>Προστασία περιβάλλοντος</a:t>
                      </a:r>
                      <a:endParaRPr lang="en-DE" sz="1600" dirty="0"/>
                    </a:p>
                  </a:txBody>
                  <a:tcPr/>
                </a:tc>
                <a:tc>
                  <a:txBody>
                    <a:bodyPr/>
                    <a:lstStyle/>
                    <a:p>
                      <a:r>
                        <a:rPr lang="el-GR" sz="1600" dirty="0"/>
                        <a:t>Υπερεκμετάλλευση φυσικού περιβάλλοντος και καταστροφή του</a:t>
                      </a:r>
                      <a:endParaRPr lang="en-DE" sz="1600" dirty="0"/>
                    </a:p>
                  </a:txBody>
                  <a:tcPr/>
                </a:tc>
                <a:extLst>
                  <a:ext uri="{0D108BD9-81ED-4DB2-BD59-A6C34878D82A}">
                    <a16:rowId xmlns:a16="http://schemas.microsoft.com/office/drawing/2014/main" val="428185807"/>
                  </a:ext>
                </a:extLst>
              </a:tr>
              <a:tr h="364342">
                <a:tc>
                  <a:txBody>
                    <a:bodyPr/>
                    <a:lstStyle/>
                    <a:p>
                      <a:r>
                        <a:rPr lang="el-GR" sz="1600" dirty="0"/>
                        <a:t>Κερδοφορία</a:t>
                      </a:r>
                      <a:endParaRPr lang="en-DE" sz="1600" dirty="0"/>
                    </a:p>
                  </a:txBody>
                  <a:tcPr/>
                </a:tc>
                <a:tc>
                  <a:txBody>
                    <a:bodyPr/>
                    <a:lstStyle/>
                    <a:p>
                      <a:r>
                        <a:rPr lang="el-GR" sz="1600" dirty="0"/>
                        <a:t>Μονοπωλιακά υπερκέρδη</a:t>
                      </a:r>
                      <a:endParaRPr lang="en-DE" sz="1600" dirty="0"/>
                    </a:p>
                  </a:txBody>
                  <a:tcPr/>
                </a:tc>
                <a:tc>
                  <a:txBody>
                    <a:bodyPr/>
                    <a:lstStyle/>
                    <a:p>
                      <a:r>
                        <a:rPr lang="el-GR" sz="1600" dirty="0"/>
                        <a:t>Κέρδη κάτω του παγκόσμιου μέσου ποσοστού, αλλά ανώτερο του μέσου επιτοκίου</a:t>
                      </a:r>
                      <a:endParaRPr lang="en-DE" sz="1600" dirty="0"/>
                    </a:p>
                  </a:txBody>
                  <a:tcPr/>
                </a:tc>
                <a:extLst>
                  <a:ext uri="{0D108BD9-81ED-4DB2-BD59-A6C34878D82A}">
                    <a16:rowId xmlns:a16="http://schemas.microsoft.com/office/drawing/2014/main" val="772207171"/>
                  </a:ext>
                </a:extLst>
              </a:tr>
              <a:tr h="364342">
                <a:tc>
                  <a:txBody>
                    <a:bodyPr/>
                    <a:lstStyle/>
                    <a:p>
                      <a:r>
                        <a:rPr lang="el-GR" sz="1600" dirty="0"/>
                        <a:t>Εξαγωγή κεφαλαίων</a:t>
                      </a:r>
                      <a:endParaRPr lang="en-DE" sz="1600" dirty="0"/>
                    </a:p>
                  </a:txBody>
                  <a:tcPr/>
                </a:tc>
                <a:tc>
                  <a:txBody>
                    <a:bodyPr/>
                    <a:lstStyle/>
                    <a:p>
                      <a:r>
                        <a:rPr lang="el-GR" sz="1600" dirty="0"/>
                        <a:t>Προς άλλες ιμπεριαλιστικές χώρες: διαδικασία συγκεντροποίησης κεφαλαίου</a:t>
                      </a:r>
                    </a:p>
                    <a:p>
                      <a:r>
                        <a:rPr lang="el-GR" sz="1600" dirty="0"/>
                        <a:t>Παραγωγικές προς εξαρτημένες χώρες</a:t>
                      </a:r>
                      <a:endParaRPr lang="en-DE" sz="1600" dirty="0"/>
                    </a:p>
                  </a:txBody>
                  <a:tcPr/>
                </a:tc>
                <a:tc>
                  <a:txBody>
                    <a:bodyPr/>
                    <a:lstStyle/>
                    <a:p>
                      <a:r>
                        <a:rPr lang="el-GR" sz="1600" dirty="0"/>
                        <a:t>Προς ιμπεριαλιστικές χώρες: αποθησαυρισμός, «κυκλικές», δηλ. επιστρέφουν διά φορολογικών παραδείσων ως ΑΞΕ, για να τύχουν ευνοϊκής φορολογικής μεταχείρισης</a:t>
                      </a:r>
                      <a:endParaRPr lang="en-DE" sz="1600" dirty="0"/>
                    </a:p>
                  </a:txBody>
                  <a:tcPr/>
                </a:tc>
                <a:extLst>
                  <a:ext uri="{0D108BD9-81ED-4DB2-BD59-A6C34878D82A}">
                    <a16:rowId xmlns:a16="http://schemas.microsoft.com/office/drawing/2014/main" val="350762954"/>
                  </a:ext>
                </a:extLst>
              </a:tr>
              <a:tr h="523831">
                <a:tc>
                  <a:txBody>
                    <a:bodyPr/>
                    <a:lstStyle/>
                    <a:p>
                      <a:r>
                        <a:rPr lang="el-GR" sz="1600" b="1" dirty="0"/>
                        <a:t>Διεθνείς μεταφορές υπεραξίας</a:t>
                      </a:r>
                      <a:endParaRPr lang="en-DE" sz="1600" b="1" dirty="0"/>
                    </a:p>
                  </a:txBody>
                  <a:tcPr/>
                </a:tc>
                <a:tc>
                  <a:txBody>
                    <a:bodyPr/>
                    <a:lstStyle/>
                    <a:p>
                      <a:r>
                        <a:rPr lang="el-GR" sz="1600" b="1" dirty="0"/>
                        <a:t>Συστηματικά και σε μεγάλο βαθμό θετικές</a:t>
                      </a:r>
                      <a:endParaRPr lang="en-DE" sz="1600" b="1" dirty="0"/>
                    </a:p>
                  </a:txBody>
                  <a:tcPr/>
                </a:tc>
                <a:tc>
                  <a:txBody>
                    <a:bodyPr/>
                    <a:lstStyle/>
                    <a:p>
                      <a:r>
                        <a:rPr lang="el-GR" sz="1600" b="1" dirty="0"/>
                        <a:t>Συστηματικά, λίγο ή πολύ, αρνητικές</a:t>
                      </a:r>
                      <a:endParaRPr lang="en-DE" sz="1600" b="1" dirty="0"/>
                    </a:p>
                  </a:txBody>
                  <a:tcPr/>
                </a:tc>
                <a:extLst>
                  <a:ext uri="{0D108BD9-81ED-4DB2-BD59-A6C34878D82A}">
                    <a16:rowId xmlns:a16="http://schemas.microsoft.com/office/drawing/2014/main" val="2798095573"/>
                  </a:ext>
                </a:extLst>
              </a:tr>
            </a:tbl>
          </a:graphicData>
        </a:graphic>
      </p:graphicFrame>
    </p:spTree>
    <p:extLst>
      <p:ext uri="{BB962C8B-B14F-4D97-AF65-F5344CB8AC3E}">
        <p14:creationId xmlns:p14="http://schemas.microsoft.com/office/powerpoint/2010/main" val="286440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E68C-90B5-DA11-55CE-C5370B8951F1}"/>
              </a:ext>
            </a:extLst>
          </p:cNvPr>
          <p:cNvSpPr>
            <a:spLocks noGrp="1"/>
          </p:cNvSpPr>
          <p:nvPr>
            <p:ph type="title"/>
          </p:nvPr>
        </p:nvSpPr>
        <p:spPr>
          <a:xfrm>
            <a:off x="0" y="-259352"/>
            <a:ext cx="10515600" cy="1325563"/>
          </a:xfrm>
        </p:spPr>
        <p:txBody>
          <a:bodyPr/>
          <a:lstStyle/>
          <a:p>
            <a:r>
              <a:rPr lang="el-GR" dirty="0"/>
              <a:t>Αποσαφήνιση εννοιών</a:t>
            </a:r>
            <a:endParaRPr lang="en-DE" dirty="0"/>
          </a:p>
        </p:txBody>
      </p:sp>
      <p:sp>
        <p:nvSpPr>
          <p:cNvPr id="3" name="Content Placeholder 2">
            <a:extLst>
              <a:ext uri="{FF2B5EF4-FFF2-40B4-BE49-F238E27FC236}">
                <a16:creationId xmlns:a16="http://schemas.microsoft.com/office/drawing/2014/main" id="{EF50133B-1854-015A-BE11-040464BE2AA7}"/>
              </a:ext>
            </a:extLst>
          </p:cNvPr>
          <p:cNvSpPr>
            <a:spLocks noGrp="1"/>
          </p:cNvSpPr>
          <p:nvPr>
            <p:ph idx="1"/>
          </p:nvPr>
        </p:nvSpPr>
        <p:spPr>
          <a:xfrm>
            <a:off x="195649" y="778476"/>
            <a:ext cx="11800702" cy="6121679"/>
          </a:xfrm>
        </p:spPr>
        <p:txBody>
          <a:bodyPr numCol="2">
            <a:normAutofit lnSpcReduction="10000"/>
          </a:bodyPr>
          <a:lstStyle/>
          <a:p>
            <a:r>
              <a:rPr lang="el-GR" b="1" dirty="0"/>
              <a:t>Καπιταλισμός: </a:t>
            </a:r>
            <a:r>
              <a:rPr lang="el-GR" dirty="0" err="1"/>
              <a:t>κοινωνικο</a:t>
            </a:r>
            <a:r>
              <a:rPr lang="el-GR" dirty="0"/>
              <a:t>-οικονομικός σχηματισμός στον οποίο κυριαρχεί ο Καπιταλιστικός Τρόπος Παραγωγής (ΚΤΠ)</a:t>
            </a:r>
          </a:p>
          <a:p>
            <a:endParaRPr lang="el-GR" dirty="0"/>
          </a:p>
          <a:p>
            <a:endParaRPr lang="el-GR" dirty="0"/>
          </a:p>
          <a:p>
            <a:endParaRPr lang="el-GR" dirty="0"/>
          </a:p>
          <a:p>
            <a:endParaRPr lang="el-GR" dirty="0"/>
          </a:p>
          <a:p>
            <a:endParaRPr lang="el-GR" dirty="0"/>
          </a:p>
          <a:p>
            <a:endParaRPr lang="el-GR" dirty="0"/>
          </a:p>
          <a:p>
            <a:r>
              <a:rPr lang="el-GR" b="1" dirty="0"/>
              <a:t>Ιμπεριαλιστικός ή (</a:t>
            </a:r>
            <a:r>
              <a:rPr lang="el-GR" b="1" dirty="0" err="1"/>
              <a:t>κρατικο</a:t>
            </a:r>
            <a:r>
              <a:rPr lang="el-GR" b="1" dirty="0"/>
              <a:t>)μονοπωλιακός καπιταλισμός:</a:t>
            </a:r>
            <a:r>
              <a:rPr lang="el-GR" dirty="0"/>
              <a:t> στάδιο της ιστορικής ανάπτυξης του καπιταλισμού (υπερώριμο, παρασιτικό, κοκ) </a:t>
            </a:r>
          </a:p>
          <a:p>
            <a:r>
              <a:rPr lang="el-GR" b="1" dirty="0"/>
              <a:t>Ιμπεριαλισμός (</a:t>
            </a:r>
            <a:r>
              <a:rPr lang="el-GR" b="1" dirty="0" err="1"/>
              <a:t>ανιστορική</a:t>
            </a:r>
            <a:r>
              <a:rPr lang="el-GR" b="1" dirty="0"/>
              <a:t> έννοια): </a:t>
            </a:r>
            <a:r>
              <a:rPr lang="el-GR" dirty="0"/>
              <a:t>κατηγορία των σχέσεων μεταξύ οργανωμένων ανθρώπινων κοινοτήτων με γεωγραφικό προσδιορισμό (φυλών, κρατών, εθνών, αυτοκρατοριών, </a:t>
            </a:r>
            <a:r>
              <a:rPr lang="el-GR" dirty="0" err="1"/>
              <a:t>κ.ο.κ.</a:t>
            </a:r>
            <a:r>
              <a:rPr lang="el-GR" dirty="0"/>
              <a:t>) που χαρακτηρίζεται από οργανωμένη βία με απώτερο σκοπό την οικονομική εκμετάλλευση</a:t>
            </a:r>
            <a:r>
              <a:rPr lang="en-DE" dirty="0"/>
              <a:t> </a:t>
            </a:r>
            <a:endParaRPr lang="el-GR" dirty="0"/>
          </a:p>
          <a:p>
            <a:pPr marL="0" indent="0">
              <a:buNone/>
            </a:pPr>
            <a:endParaRPr lang="el-GR" dirty="0"/>
          </a:p>
          <a:p>
            <a:endParaRPr lang="el-GR" dirty="0"/>
          </a:p>
          <a:p>
            <a:endParaRPr lang="el-GR" b="1" dirty="0"/>
          </a:p>
          <a:p>
            <a:r>
              <a:rPr lang="el-GR" b="1" dirty="0"/>
              <a:t>Καπιταλιστικός ιμπεριαλισμός:</a:t>
            </a:r>
            <a:r>
              <a:rPr lang="el-GR" dirty="0"/>
              <a:t> το φαινόμενο του ιμπεριαλισμού στην εποχή που κυριαρχεί ο καπιταλισμός</a:t>
            </a:r>
          </a:p>
          <a:p>
            <a:endParaRPr lang="el-GR" dirty="0"/>
          </a:p>
        </p:txBody>
      </p:sp>
      <p:sp>
        <p:nvSpPr>
          <p:cNvPr id="5" name="Down Arrow 4">
            <a:extLst>
              <a:ext uri="{FF2B5EF4-FFF2-40B4-BE49-F238E27FC236}">
                <a16:creationId xmlns:a16="http://schemas.microsoft.com/office/drawing/2014/main" id="{B0DA68B2-8C8F-1A2D-ABC6-B127F68DC367}"/>
              </a:ext>
            </a:extLst>
          </p:cNvPr>
          <p:cNvSpPr/>
          <p:nvPr/>
        </p:nvSpPr>
        <p:spPr>
          <a:xfrm>
            <a:off x="8686800" y="4156955"/>
            <a:ext cx="753762" cy="8155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Down Arrow 5">
            <a:extLst>
              <a:ext uri="{FF2B5EF4-FFF2-40B4-BE49-F238E27FC236}">
                <a16:creationId xmlns:a16="http://schemas.microsoft.com/office/drawing/2014/main" id="{D9D3FDA4-8373-2B74-C5C9-E7BF6FE077BE}"/>
              </a:ext>
            </a:extLst>
          </p:cNvPr>
          <p:cNvSpPr/>
          <p:nvPr/>
        </p:nvSpPr>
        <p:spPr>
          <a:xfrm>
            <a:off x="2500182" y="3161458"/>
            <a:ext cx="753762" cy="8155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Down Arrow 6">
            <a:extLst>
              <a:ext uri="{FF2B5EF4-FFF2-40B4-BE49-F238E27FC236}">
                <a16:creationId xmlns:a16="http://schemas.microsoft.com/office/drawing/2014/main" id="{EF2AD88A-10D8-60B1-A33F-1FAF467BE6CD}"/>
              </a:ext>
            </a:extLst>
          </p:cNvPr>
          <p:cNvSpPr/>
          <p:nvPr/>
        </p:nvSpPr>
        <p:spPr>
          <a:xfrm rot="16200000">
            <a:off x="5506994" y="6048632"/>
            <a:ext cx="753762" cy="8155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9238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675-662C-BE10-4433-1C2851E2A94C}"/>
              </a:ext>
            </a:extLst>
          </p:cNvPr>
          <p:cNvSpPr>
            <a:spLocks noGrp="1"/>
          </p:cNvSpPr>
          <p:nvPr>
            <p:ph type="title"/>
          </p:nvPr>
        </p:nvSpPr>
        <p:spPr>
          <a:xfrm>
            <a:off x="119809" y="-284730"/>
            <a:ext cx="10515600" cy="1325563"/>
          </a:xfrm>
        </p:spPr>
        <p:txBody>
          <a:bodyPr/>
          <a:lstStyle/>
          <a:p>
            <a:r>
              <a:rPr lang="el-GR" dirty="0"/>
              <a:t>Ιμπεριαλιστικές </a:t>
            </a:r>
            <a:r>
              <a:rPr lang="en-US" dirty="0"/>
              <a:t>VS </a:t>
            </a:r>
            <a:r>
              <a:rPr lang="el-GR" dirty="0"/>
              <a:t>εξαρτημένες χώρες</a:t>
            </a:r>
            <a:endParaRPr lang="en-DE" dirty="0"/>
          </a:p>
        </p:txBody>
      </p:sp>
      <p:graphicFrame>
        <p:nvGraphicFramePr>
          <p:cNvPr id="4" name="Table 4">
            <a:extLst>
              <a:ext uri="{FF2B5EF4-FFF2-40B4-BE49-F238E27FC236}">
                <a16:creationId xmlns:a16="http://schemas.microsoft.com/office/drawing/2014/main" id="{CBAE260B-3AA9-4A2D-8FB5-966DA87E2704}"/>
              </a:ext>
            </a:extLst>
          </p:cNvPr>
          <p:cNvGraphicFramePr>
            <a:graphicFrameLocks noGrp="1"/>
          </p:cNvGraphicFramePr>
          <p:nvPr>
            <p:ph idx="1"/>
            <p:extLst>
              <p:ext uri="{D42A27DB-BD31-4B8C-83A1-F6EECF244321}">
                <p14:modId xmlns:p14="http://schemas.microsoft.com/office/powerpoint/2010/main" val="1978956664"/>
              </p:ext>
            </p:extLst>
          </p:nvPr>
        </p:nvGraphicFramePr>
        <p:xfrm>
          <a:off x="45844" y="1040833"/>
          <a:ext cx="12026347" cy="5366482"/>
        </p:xfrm>
        <a:graphic>
          <a:graphicData uri="http://schemas.openxmlformats.org/drawingml/2006/table">
            <a:tbl>
              <a:tblPr firstRow="1" bandRow="1">
                <a:tableStyleId>{5C22544A-7EE6-4342-B048-85BDC9FD1C3A}</a:tableStyleId>
              </a:tblPr>
              <a:tblGrid>
                <a:gridCol w="1777872">
                  <a:extLst>
                    <a:ext uri="{9D8B030D-6E8A-4147-A177-3AD203B41FA5}">
                      <a16:colId xmlns:a16="http://schemas.microsoft.com/office/drawing/2014/main" val="3946327760"/>
                    </a:ext>
                  </a:extLst>
                </a:gridCol>
                <a:gridCol w="5082362">
                  <a:extLst>
                    <a:ext uri="{9D8B030D-6E8A-4147-A177-3AD203B41FA5}">
                      <a16:colId xmlns:a16="http://schemas.microsoft.com/office/drawing/2014/main" val="1710410490"/>
                    </a:ext>
                  </a:extLst>
                </a:gridCol>
                <a:gridCol w="5166113">
                  <a:extLst>
                    <a:ext uri="{9D8B030D-6E8A-4147-A177-3AD203B41FA5}">
                      <a16:colId xmlns:a16="http://schemas.microsoft.com/office/drawing/2014/main" val="3698424429"/>
                    </a:ext>
                  </a:extLst>
                </a:gridCol>
              </a:tblGrid>
              <a:tr h="367762">
                <a:tc>
                  <a:txBody>
                    <a:bodyPr/>
                    <a:lstStyle/>
                    <a:p>
                      <a:r>
                        <a:rPr lang="el-GR" dirty="0"/>
                        <a:t>Σύγκριση</a:t>
                      </a:r>
                      <a:endParaRPr lang="en-DE" dirty="0"/>
                    </a:p>
                  </a:txBody>
                  <a:tcPr/>
                </a:tc>
                <a:tc>
                  <a:txBody>
                    <a:bodyPr/>
                    <a:lstStyle/>
                    <a:p>
                      <a:r>
                        <a:rPr lang="el-GR" dirty="0"/>
                        <a:t>Ιμπεριαλιστικές</a:t>
                      </a:r>
                      <a:endParaRPr lang="en-DE" dirty="0"/>
                    </a:p>
                  </a:txBody>
                  <a:tcPr/>
                </a:tc>
                <a:tc>
                  <a:txBody>
                    <a:bodyPr/>
                    <a:lstStyle/>
                    <a:p>
                      <a:r>
                        <a:rPr lang="el-GR" dirty="0"/>
                        <a:t>Εξαρτημένες</a:t>
                      </a:r>
                      <a:endParaRPr lang="en-DE" dirty="0"/>
                    </a:p>
                  </a:txBody>
                  <a:tcPr/>
                </a:tc>
                <a:extLst>
                  <a:ext uri="{0D108BD9-81ED-4DB2-BD59-A6C34878D82A}">
                    <a16:rowId xmlns:a16="http://schemas.microsoft.com/office/drawing/2014/main" val="2643641464"/>
                  </a:ext>
                </a:extLst>
              </a:tr>
              <a:tr h="733646">
                <a:tc>
                  <a:txBody>
                    <a:bodyPr/>
                    <a:lstStyle/>
                    <a:p>
                      <a:r>
                        <a:rPr lang="el-GR" sz="1600" dirty="0"/>
                        <a:t>Κρατική ισχύς (διοικητική/θεσμική, πολιτική, στρατιωτική)</a:t>
                      </a:r>
                      <a:endParaRPr lang="en-DE" sz="1600" dirty="0"/>
                    </a:p>
                  </a:txBody>
                  <a:tcPr/>
                </a:tc>
                <a:tc>
                  <a:txBody>
                    <a:bodyPr/>
                    <a:lstStyle/>
                    <a:p>
                      <a:r>
                        <a:rPr lang="el-GR" sz="1600" dirty="0"/>
                        <a:t>Ακριβό, πολύπλοκο, ικανό, ιμπεριαλιστικό κράτος</a:t>
                      </a:r>
                      <a:endParaRPr lang="en-DE" sz="1600" dirty="0"/>
                    </a:p>
                  </a:txBody>
                  <a:tcPr/>
                </a:tc>
                <a:tc>
                  <a:txBody>
                    <a:bodyPr/>
                    <a:lstStyle/>
                    <a:p>
                      <a:r>
                        <a:rPr lang="el-GR" sz="1600" dirty="0"/>
                        <a:t>Φτηνό, ανεπαρκές, συνήθως χρεωκοπημένο, εξαρτημένο κράτος</a:t>
                      </a:r>
                      <a:endParaRPr lang="en-DE" sz="1600" dirty="0"/>
                    </a:p>
                  </a:txBody>
                  <a:tcPr/>
                </a:tc>
                <a:extLst>
                  <a:ext uri="{0D108BD9-81ED-4DB2-BD59-A6C34878D82A}">
                    <a16:rowId xmlns:a16="http://schemas.microsoft.com/office/drawing/2014/main" val="1090179604"/>
                  </a:ext>
                </a:extLst>
              </a:tr>
              <a:tr h="639818">
                <a:tc>
                  <a:txBody>
                    <a:bodyPr/>
                    <a:lstStyle/>
                    <a:p>
                      <a:r>
                        <a:rPr lang="el-GR" sz="1600" dirty="0"/>
                        <a:t>Ταξική πάλη</a:t>
                      </a:r>
                      <a:endParaRPr lang="en-DE" sz="1600" dirty="0"/>
                    </a:p>
                  </a:txBody>
                  <a:tcPr/>
                </a:tc>
                <a:tc>
                  <a:txBody>
                    <a:bodyPr/>
                    <a:lstStyle/>
                    <a:p>
                      <a:r>
                        <a:rPr lang="el-GR" sz="1600" dirty="0"/>
                        <a:t>Κοινωνική συναίνεση/ειρήνη, φιλελεύθερη δημοκρατία</a:t>
                      </a:r>
                      <a:endParaRPr lang="en-DE" sz="1600" dirty="0"/>
                    </a:p>
                  </a:txBody>
                  <a:tcPr/>
                </a:tc>
                <a:tc>
                  <a:txBody>
                    <a:bodyPr/>
                    <a:lstStyle/>
                    <a:p>
                      <a:r>
                        <a:rPr lang="el-GR" sz="1600" dirty="0"/>
                        <a:t>Οξυμένη, πολιτική αστάθεια, καταπίεση, (φασιστικές) δικτατορίες και πραξικοπήματα, καταστολή συνδικαλισμού κοκ </a:t>
                      </a:r>
                      <a:r>
                        <a:rPr lang="el-GR" sz="1600" b="1" dirty="0"/>
                        <a:t>-&gt; αδύναμοι κρίκοι</a:t>
                      </a:r>
                    </a:p>
                    <a:p>
                      <a:r>
                        <a:rPr lang="el-GR" sz="1600" b="0" dirty="0"/>
                        <a:t>Διεισδύει το ξένο, ιμπεριαλιστικό, μονοπωλιακό κεφάλαιο ως συνιστώσα του εθνικού, συνολικού κεφαλαίου</a:t>
                      </a:r>
                      <a:endParaRPr lang="en-DE" sz="1600" b="0" dirty="0"/>
                    </a:p>
                  </a:txBody>
                  <a:tcPr/>
                </a:tc>
                <a:extLst>
                  <a:ext uri="{0D108BD9-81ED-4DB2-BD59-A6C34878D82A}">
                    <a16:rowId xmlns:a16="http://schemas.microsoft.com/office/drawing/2014/main" val="932462552"/>
                  </a:ext>
                </a:extLst>
              </a:tr>
              <a:tr h="639818">
                <a:tc>
                  <a:txBody>
                    <a:bodyPr/>
                    <a:lstStyle/>
                    <a:p>
                      <a:r>
                        <a:rPr lang="el-GR" sz="1600" dirty="0"/>
                        <a:t>Καπιταλιστική ανάπτυξη</a:t>
                      </a:r>
                      <a:endParaRPr lang="en-DE" sz="1600" dirty="0"/>
                    </a:p>
                  </a:txBody>
                  <a:tcPr/>
                </a:tc>
                <a:tc>
                  <a:txBody>
                    <a:bodyPr/>
                    <a:lstStyle/>
                    <a:p>
                      <a:r>
                        <a:rPr lang="el-GR" sz="1600" dirty="0"/>
                        <a:t>Ανεξάρτητη, κυρίαρχη</a:t>
                      </a:r>
                      <a:endParaRPr lang="en-DE" sz="1600" dirty="0"/>
                    </a:p>
                  </a:txBody>
                  <a:tcPr/>
                </a:tc>
                <a:tc>
                  <a:txBody>
                    <a:bodyPr/>
                    <a:lstStyle/>
                    <a:p>
                      <a:r>
                        <a:rPr lang="el-GR" sz="1600" b="0" dirty="0"/>
                        <a:t>Εξαρτημένη (</a:t>
                      </a:r>
                      <a:r>
                        <a:rPr lang="el-GR" sz="1600" b="0" dirty="0" err="1"/>
                        <a:t>υπο</a:t>
                      </a:r>
                      <a:r>
                        <a:rPr lang="el-GR" sz="1600" b="0" dirty="0"/>
                        <a:t>)ανάπτυξη:</a:t>
                      </a:r>
                    </a:p>
                    <a:p>
                      <a:pPr marL="285750" indent="-285750">
                        <a:buFontTx/>
                        <a:buChar char="-"/>
                      </a:pPr>
                      <a:r>
                        <a:rPr lang="el-GR" sz="1600" b="0" dirty="0"/>
                        <a:t>λιγότερο ή περισσότερο υποταγμένη στην προνομιακή αναπαραγωγή του ιμπεριαλιστικού μονοπωλιακού κεφαλαίου</a:t>
                      </a:r>
                    </a:p>
                    <a:p>
                      <a:pPr marL="285750" indent="-285750">
                        <a:buFontTx/>
                        <a:buChar char="-"/>
                      </a:pPr>
                      <a:r>
                        <a:rPr lang="el-GR" sz="1600" b="0" dirty="0"/>
                        <a:t>λιγότερο ή περισσότερο ταχύρρυθμη, αλλά πάντοτε κατώτερη των ιστορικών δυνατοτήτων του ανθρώπινου πολιτισμού σε κάθε εποχή και συγκυρία.</a:t>
                      </a:r>
                      <a:endParaRPr lang="en-DE" sz="1600" b="0" dirty="0"/>
                    </a:p>
                  </a:txBody>
                  <a:tcPr/>
                </a:tc>
                <a:extLst>
                  <a:ext uri="{0D108BD9-81ED-4DB2-BD59-A6C34878D82A}">
                    <a16:rowId xmlns:a16="http://schemas.microsoft.com/office/drawing/2014/main" val="3630807516"/>
                  </a:ext>
                </a:extLst>
              </a:tr>
              <a:tr h="639818">
                <a:tc>
                  <a:txBody>
                    <a:bodyPr/>
                    <a:lstStyle/>
                    <a:p>
                      <a:r>
                        <a:rPr lang="el-GR" sz="1600" dirty="0"/>
                        <a:t>Μετανάστευση</a:t>
                      </a:r>
                      <a:endParaRPr lang="en-DE" sz="1600" dirty="0"/>
                    </a:p>
                  </a:txBody>
                  <a:tcPr/>
                </a:tc>
                <a:tc>
                  <a:txBody>
                    <a:bodyPr/>
                    <a:lstStyle/>
                    <a:p>
                      <a:r>
                        <a:rPr lang="el-GR" sz="1600" dirty="0"/>
                        <a:t>Εισροές</a:t>
                      </a:r>
                    </a:p>
                    <a:p>
                      <a:r>
                        <a:rPr lang="el-GR" sz="1600" dirty="0"/>
                        <a:t>Ενθάρρυνση ειδικευμένης (διαρροή εγκεφάλων)</a:t>
                      </a:r>
                    </a:p>
                    <a:p>
                      <a:r>
                        <a:rPr lang="el-GR" sz="1600" dirty="0"/>
                        <a:t>Καταστολή/έλεγχος ανειδίκευτης</a:t>
                      </a:r>
                      <a:endParaRPr lang="en-DE" sz="1600" dirty="0"/>
                    </a:p>
                  </a:txBody>
                  <a:tcPr/>
                </a:tc>
                <a:tc>
                  <a:txBody>
                    <a:bodyPr/>
                    <a:lstStyle/>
                    <a:p>
                      <a:pPr marL="0" indent="0">
                        <a:buFontTx/>
                        <a:buNone/>
                      </a:pPr>
                      <a:r>
                        <a:rPr lang="el-GR" sz="1600" b="0" dirty="0"/>
                        <a:t>Εκροές</a:t>
                      </a:r>
                      <a:endParaRPr lang="en-DE" sz="1600" b="0" dirty="0"/>
                    </a:p>
                  </a:txBody>
                  <a:tcPr/>
                </a:tc>
                <a:extLst>
                  <a:ext uri="{0D108BD9-81ED-4DB2-BD59-A6C34878D82A}">
                    <a16:rowId xmlns:a16="http://schemas.microsoft.com/office/drawing/2014/main" val="4242085719"/>
                  </a:ext>
                </a:extLst>
              </a:tr>
            </a:tbl>
          </a:graphicData>
        </a:graphic>
      </p:graphicFrame>
    </p:spTree>
    <p:extLst>
      <p:ext uri="{BB962C8B-B14F-4D97-AF65-F5344CB8AC3E}">
        <p14:creationId xmlns:p14="http://schemas.microsoft.com/office/powerpoint/2010/main" val="209121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0F3FB03-C1EB-95EC-68F3-9DED1DA7B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51" r="1" b="246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0" name="Rectangle 717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E764CB-CA44-D79C-E46E-B9A233AB8775}"/>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rgbClr val="C00000"/>
                </a:solidFill>
                <a:effectLst/>
                <a:latin typeface="+mj-lt"/>
                <a:ea typeface="+mj-ea"/>
                <a:cs typeface="+mj-cs"/>
              </a:rPr>
              <a:t>Έν</a:t>
            </a:r>
            <a:r>
              <a:rPr lang="en-US" sz="3600" b="1" i="0" dirty="0">
                <a:solidFill>
                  <a:srgbClr val="C00000"/>
                </a:solidFill>
                <a:effectLst/>
                <a:latin typeface="+mj-lt"/>
                <a:ea typeface="+mj-ea"/>
                <a:cs typeface="+mj-cs"/>
              </a:rPr>
              <a:t>α</a:t>
            </a:r>
            <a:r>
              <a:rPr lang="en-US" sz="3600" b="1" i="0" dirty="0" err="1">
                <a:solidFill>
                  <a:srgbClr val="C00000"/>
                </a:solidFill>
                <a:effectLst/>
                <a:latin typeface="+mj-lt"/>
                <a:ea typeface="+mj-ea"/>
                <a:cs typeface="+mj-cs"/>
              </a:rPr>
              <a:t>ς</a:t>
            </a:r>
            <a:r>
              <a:rPr lang="en-US" sz="3600" b="1" i="0" dirty="0">
                <a:solidFill>
                  <a:srgbClr val="C00000"/>
                </a:solidFill>
                <a:effectLst/>
                <a:latin typeface="+mj-lt"/>
                <a:ea typeface="+mj-ea"/>
                <a:cs typeface="+mj-cs"/>
              </a:rPr>
              <a:t> </a:t>
            </a:r>
            <a:r>
              <a:rPr lang="en-US" sz="3600" b="1" i="0" dirty="0" err="1">
                <a:solidFill>
                  <a:srgbClr val="C00000"/>
                </a:solidFill>
                <a:effectLst/>
                <a:latin typeface="+mj-lt"/>
                <a:ea typeface="+mj-ea"/>
                <a:cs typeface="+mj-cs"/>
              </a:rPr>
              <a:t>είν</a:t>
            </a:r>
            <a:r>
              <a:rPr lang="en-US" sz="3600" b="1" i="0" dirty="0">
                <a:solidFill>
                  <a:srgbClr val="C00000"/>
                </a:solidFill>
                <a:effectLst/>
                <a:latin typeface="+mj-lt"/>
                <a:ea typeface="+mj-ea"/>
                <a:cs typeface="+mj-cs"/>
              </a:rPr>
              <a:t>α</a:t>
            </a:r>
            <a:r>
              <a:rPr lang="en-US" sz="3600" b="1" i="0" dirty="0" err="1">
                <a:solidFill>
                  <a:srgbClr val="C00000"/>
                </a:solidFill>
                <a:effectLst/>
                <a:latin typeface="+mj-lt"/>
                <a:ea typeface="+mj-ea"/>
                <a:cs typeface="+mj-cs"/>
              </a:rPr>
              <a:t>ι</a:t>
            </a:r>
            <a:r>
              <a:rPr lang="en-US" sz="3600" b="1" i="0" dirty="0">
                <a:solidFill>
                  <a:srgbClr val="C00000"/>
                </a:solidFill>
                <a:effectLst/>
                <a:latin typeface="+mj-lt"/>
                <a:ea typeface="+mj-ea"/>
                <a:cs typeface="+mj-cs"/>
              </a:rPr>
              <a:t> </a:t>
            </a:r>
            <a:r>
              <a:rPr lang="en-US" sz="3600" b="1" i="0" dirty="0" err="1">
                <a:solidFill>
                  <a:srgbClr val="C00000"/>
                </a:solidFill>
                <a:effectLst/>
                <a:latin typeface="+mj-lt"/>
                <a:ea typeface="+mj-ea"/>
                <a:cs typeface="+mj-cs"/>
              </a:rPr>
              <a:t>ο</a:t>
            </a:r>
            <a:r>
              <a:rPr lang="en-US" sz="3600" b="1" i="0" dirty="0">
                <a:solidFill>
                  <a:srgbClr val="C00000"/>
                </a:solidFill>
                <a:effectLst/>
                <a:latin typeface="+mj-lt"/>
                <a:ea typeface="+mj-ea"/>
                <a:cs typeface="+mj-cs"/>
              </a:rPr>
              <a:t> </a:t>
            </a:r>
            <a:r>
              <a:rPr lang="en-US" sz="3600" b="1" i="0" dirty="0" err="1">
                <a:solidFill>
                  <a:srgbClr val="C00000"/>
                </a:solidFill>
                <a:effectLst/>
                <a:latin typeface="+mj-lt"/>
                <a:ea typeface="+mj-ea"/>
                <a:cs typeface="+mj-cs"/>
              </a:rPr>
              <a:t>εχθρός</a:t>
            </a:r>
            <a:r>
              <a:rPr lang="en-US" sz="3600" b="1" i="0" dirty="0">
                <a:solidFill>
                  <a:srgbClr val="C00000"/>
                </a:solidFill>
                <a:effectLst/>
                <a:latin typeface="+mj-lt"/>
                <a:ea typeface="+mj-ea"/>
                <a:cs typeface="+mj-cs"/>
              </a:rPr>
              <a:t>, </a:t>
            </a:r>
            <a:r>
              <a:rPr lang="en-US" sz="3600" b="1" i="0" dirty="0" err="1">
                <a:solidFill>
                  <a:srgbClr val="C00000"/>
                </a:solidFill>
                <a:effectLst/>
                <a:latin typeface="+mj-lt"/>
                <a:ea typeface="+mj-ea"/>
                <a:cs typeface="+mj-cs"/>
              </a:rPr>
              <a:t>ο</a:t>
            </a:r>
            <a:r>
              <a:rPr lang="en-US" sz="3600" b="1" i="0" dirty="0">
                <a:solidFill>
                  <a:srgbClr val="C00000"/>
                </a:solidFill>
                <a:effectLst/>
                <a:latin typeface="+mj-lt"/>
                <a:ea typeface="+mj-ea"/>
                <a:cs typeface="+mj-cs"/>
              </a:rPr>
              <a:t> </a:t>
            </a:r>
            <a:r>
              <a:rPr lang="en-US" sz="3600" b="1" i="0" dirty="0" err="1">
                <a:solidFill>
                  <a:srgbClr val="C00000"/>
                </a:solidFill>
                <a:effectLst/>
                <a:latin typeface="+mj-lt"/>
                <a:ea typeface="+mj-ea"/>
                <a:cs typeface="+mj-cs"/>
              </a:rPr>
              <a:t>ιμ</a:t>
            </a:r>
            <a:r>
              <a:rPr lang="en-US" sz="3600" b="1" i="0" dirty="0">
                <a:solidFill>
                  <a:srgbClr val="C00000"/>
                </a:solidFill>
                <a:effectLst/>
                <a:latin typeface="+mj-lt"/>
                <a:ea typeface="+mj-ea"/>
                <a:cs typeface="+mj-cs"/>
              </a:rPr>
              <a:t>π</a:t>
            </a:r>
            <a:r>
              <a:rPr lang="en-US" sz="3600" b="1" i="0" dirty="0" err="1">
                <a:solidFill>
                  <a:srgbClr val="C00000"/>
                </a:solidFill>
                <a:effectLst/>
                <a:latin typeface="+mj-lt"/>
                <a:ea typeface="+mj-ea"/>
                <a:cs typeface="+mj-cs"/>
              </a:rPr>
              <a:t>ερι</a:t>
            </a:r>
            <a:r>
              <a:rPr lang="en-US" sz="3600" b="1" i="0" dirty="0">
                <a:solidFill>
                  <a:srgbClr val="C00000"/>
                </a:solidFill>
                <a:effectLst/>
                <a:latin typeface="+mj-lt"/>
                <a:ea typeface="+mj-ea"/>
                <a:cs typeface="+mj-cs"/>
              </a:rPr>
              <a:t>α</a:t>
            </a:r>
            <a:r>
              <a:rPr lang="en-US" sz="3600" b="1" i="0" dirty="0" err="1">
                <a:solidFill>
                  <a:srgbClr val="C00000"/>
                </a:solidFill>
                <a:effectLst/>
                <a:latin typeface="+mj-lt"/>
                <a:ea typeface="+mj-ea"/>
                <a:cs typeface="+mj-cs"/>
              </a:rPr>
              <a:t>λισμός</a:t>
            </a:r>
            <a:r>
              <a:rPr lang="en-US" sz="3600" b="1" i="0" dirty="0">
                <a:solidFill>
                  <a:srgbClr val="C00000"/>
                </a:solidFill>
                <a:effectLst/>
                <a:latin typeface="+mj-lt"/>
                <a:ea typeface="+mj-ea"/>
                <a:cs typeface="+mj-cs"/>
              </a:rPr>
              <a:t>!</a:t>
            </a:r>
          </a:p>
        </p:txBody>
      </p:sp>
      <p:cxnSp>
        <p:nvCxnSpPr>
          <p:cNvPr id="7182" name="Straight Connector 718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184" name="Straight Connector 718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13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A2BF30-0A4C-7151-29D5-F98E449FF8A4}"/>
              </a:ext>
            </a:extLst>
          </p:cNvPr>
          <p:cNvSpPr>
            <a:spLocks noGrp="1"/>
          </p:cNvSpPr>
          <p:nvPr>
            <p:ph type="title"/>
          </p:nvPr>
        </p:nvSpPr>
        <p:spPr>
          <a:xfrm>
            <a:off x="119809" y="-284730"/>
            <a:ext cx="10515600" cy="1325563"/>
          </a:xfrm>
        </p:spPr>
        <p:txBody>
          <a:bodyPr/>
          <a:lstStyle/>
          <a:p>
            <a:r>
              <a:rPr lang="el-GR" dirty="0"/>
              <a:t>Βασική και κυρίαρχη αντίθεση</a:t>
            </a:r>
            <a:endParaRPr lang="en-DE" dirty="0"/>
          </a:p>
        </p:txBody>
      </p:sp>
      <p:sp>
        <p:nvSpPr>
          <p:cNvPr id="5" name="TextBox 4">
            <a:extLst>
              <a:ext uri="{FF2B5EF4-FFF2-40B4-BE49-F238E27FC236}">
                <a16:creationId xmlns:a16="http://schemas.microsoft.com/office/drawing/2014/main" id="{CD950FEC-D71E-04A6-B708-08F1C102AD4B}"/>
              </a:ext>
            </a:extLst>
          </p:cNvPr>
          <p:cNvSpPr txBox="1"/>
          <p:nvPr/>
        </p:nvSpPr>
        <p:spPr>
          <a:xfrm>
            <a:off x="2236214" y="1433385"/>
            <a:ext cx="6920143" cy="369332"/>
          </a:xfrm>
          <a:prstGeom prst="rect">
            <a:avLst/>
          </a:prstGeom>
          <a:noFill/>
        </p:spPr>
        <p:txBody>
          <a:bodyPr wrap="square" rtlCol="0">
            <a:spAutoFit/>
          </a:bodyPr>
          <a:lstStyle/>
          <a:p>
            <a:r>
              <a:rPr lang="el-GR" b="1" dirty="0"/>
              <a:t>Βασική αντίθεση: κεφάλαιο (νεκρή εργασία) &lt;--&gt;</a:t>
            </a:r>
            <a:r>
              <a:rPr lang="el-GR" b="1" dirty="0">
                <a:solidFill>
                  <a:srgbClr val="C00000"/>
                </a:solidFill>
              </a:rPr>
              <a:t> ζωντανή εργασία</a:t>
            </a:r>
            <a:endParaRPr lang="en-DE" b="1" dirty="0">
              <a:solidFill>
                <a:srgbClr val="C00000"/>
              </a:solidFill>
            </a:endParaRPr>
          </a:p>
        </p:txBody>
      </p:sp>
      <p:sp>
        <p:nvSpPr>
          <p:cNvPr id="6" name="TextBox 5">
            <a:extLst>
              <a:ext uri="{FF2B5EF4-FFF2-40B4-BE49-F238E27FC236}">
                <a16:creationId xmlns:a16="http://schemas.microsoft.com/office/drawing/2014/main" id="{FAADC8F6-D016-6C46-0E2A-FD098A9BAD1B}"/>
              </a:ext>
            </a:extLst>
          </p:cNvPr>
          <p:cNvSpPr txBox="1"/>
          <p:nvPr/>
        </p:nvSpPr>
        <p:spPr>
          <a:xfrm>
            <a:off x="543698" y="3459892"/>
            <a:ext cx="11355859" cy="3139321"/>
          </a:xfrm>
          <a:prstGeom prst="rect">
            <a:avLst/>
          </a:prstGeom>
          <a:noFill/>
        </p:spPr>
        <p:txBody>
          <a:bodyPr wrap="square" rtlCol="0">
            <a:spAutoFit/>
          </a:bodyPr>
          <a:lstStyle/>
          <a:p>
            <a:r>
              <a:rPr lang="el-GR" dirty="0"/>
              <a:t>Κυρίαρχη αντίθεση (ως ιστορικά (πιο) συγκεκριμένη μορφή της βασικής αντίθεσης, και κυρίαρχη συνισταμένη τόσο της βασικής αντίθεσης όπως εμφανίζεται άμεσα σε ένα πιο συγκεκριμένο επίπεδο ανάλυσης των κοινωνικών αντιθέσεων, όσο και των δευτερευουσών αντιθέσεων): </a:t>
            </a:r>
          </a:p>
          <a:p>
            <a:endParaRPr lang="el-GR" dirty="0"/>
          </a:p>
          <a:p>
            <a:r>
              <a:rPr lang="el-GR" b="1" dirty="0"/>
              <a:t>μονοπωλιακό (πλασματικό) κεφάλαιο (νεκρή εργασία) &lt;--&gt; </a:t>
            </a:r>
          </a:p>
          <a:p>
            <a:r>
              <a:rPr lang="el-GR" dirty="0"/>
              <a:t>	</a:t>
            </a:r>
            <a:r>
              <a:rPr lang="el-GR" dirty="0">
                <a:solidFill>
                  <a:schemeClr val="accent2">
                    <a:lumMod val="50000"/>
                  </a:schemeClr>
                </a:solidFill>
              </a:rPr>
              <a:t>μη μονοπωλιακό (παραγωγικό) κεφάλαιο &lt;--&gt;</a:t>
            </a:r>
          </a:p>
          <a:p>
            <a:r>
              <a:rPr lang="el-GR" dirty="0"/>
              <a:t>		</a:t>
            </a:r>
            <a:r>
              <a:rPr lang="el-GR" dirty="0">
                <a:solidFill>
                  <a:schemeClr val="accent2">
                    <a:lumMod val="75000"/>
                  </a:schemeClr>
                </a:solidFill>
              </a:rPr>
              <a:t>νέα και παλιά μικροαστική τάξη &lt;--&gt;</a:t>
            </a:r>
          </a:p>
          <a:p>
            <a:r>
              <a:rPr lang="el-GR" dirty="0">
                <a:solidFill>
                  <a:schemeClr val="accent2">
                    <a:lumMod val="75000"/>
                  </a:schemeClr>
                </a:solidFill>
              </a:rPr>
              <a:t>			εργατική αριστοκρατία &lt;--&gt;</a:t>
            </a:r>
          </a:p>
          <a:p>
            <a:r>
              <a:rPr lang="el-GR" dirty="0"/>
              <a:t>				</a:t>
            </a:r>
            <a:r>
              <a:rPr lang="el-GR" dirty="0">
                <a:solidFill>
                  <a:srgbClr val="C00000"/>
                </a:solidFill>
              </a:rPr>
              <a:t>δημιουργική, επιτελική εργασία &lt;--&gt;</a:t>
            </a:r>
          </a:p>
          <a:p>
            <a:r>
              <a:rPr lang="el-GR" dirty="0">
                <a:solidFill>
                  <a:srgbClr val="C00000"/>
                </a:solidFill>
              </a:rPr>
              <a:t>					 </a:t>
            </a:r>
            <a:r>
              <a:rPr lang="el-GR" b="1" dirty="0">
                <a:solidFill>
                  <a:srgbClr val="C00000"/>
                </a:solidFill>
              </a:rPr>
              <a:t>υπερεκμεταλλευόμενη εργασία (έως και …δουλεία)</a:t>
            </a:r>
          </a:p>
          <a:p>
            <a:endParaRPr lang="en-DE" dirty="0"/>
          </a:p>
        </p:txBody>
      </p:sp>
      <p:sp>
        <p:nvSpPr>
          <p:cNvPr id="7" name="Down Arrow 6">
            <a:extLst>
              <a:ext uri="{FF2B5EF4-FFF2-40B4-BE49-F238E27FC236}">
                <a16:creationId xmlns:a16="http://schemas.microsoft.com/office/drawing/2014/main" id="{8EDB5C12-A1BD-5130-D6D6-6AB24E1EAAE2}"/>
              </a:ext>
            </a:extLst>
          </p:cNvPr>
          <p:cNvSpPr/>
          <p:nvPr/>
        </p:nvSpPr>
        <p:spPr>
          <a:xfrm>
            <a:off x="5793259" y="1951683"/>
            <a:ext cx="605481" cy="13592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13325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A2BF30-0A4C-7151-29D5-F98E449FF8A4}"/>
              </a:ext>
            </a:extLst>
          </p:cNvPr>
          <p:cNvSpPr>
            <a:spLocks noGrp="1"/>
          </p:cNvSpPr>
          <p:nvPr>
            <p:ph type="title"/>
          </p:nvPr>
        </p:nvSpPr>
        <p:spPr>
          <a:xfrm>
            <a:off x="156880" y="0"/>
            <a:ext cx="10515600" cy="1325563"/>
          </a:xfrm>
        </p:spPr>
        <p:txBody>
          <a:bodyPr/>
          <a:lstStyle/>
          <a:p>
            <a:r>
              <a:rPr lang="el-GR" dirty="0"/>
              <a:t>Το στρατηγικό περιεχόμενο του αντιιμπεριαλιστικού αγώνα</a:t>
            </a:r>
            <a:endParaRPr lang="en-DE" dirty="0"/>
          </a:p>
        </p:txBody>
      </p:sp>
      <p:sp>
        <p:nvSpPr>
          <p:cNvPr id="2" name="TextBox 1">
            <a:extLst>
              <a:ext uri="{FF2B5EF4-FFF2-40B4-BE49-F238E27FC236}">
                <a16:creationId xmlns:a16="http://schemas.microsoft.com/office/drawing/2014/main" id="{D85A4EF3-DC56-E622-5340-553619D04DF5}"/>
              </a:ext>
            </a:extLst>
          </p:cNvPr>
          <p:cNvSpPr txBox="1"/>
          <p:nvPr/>
        </p:nvSpPr>
        <p:spPr>
          <a:xfrm>
            <a:off x="976184" y="1816443"/>
            <a:ext cx="9539416" cy="4401205"/>
          </a:xfrm>
          <a:prstGeom prst="rect">
            <a:avLst/>
          </a:prstGeom>
          <a:noFill/>
        </p:spPr>
        <p:txBody>
          <a:bodyPr wrap="square" rtlCol="0">
            <a:spAutoFit/>
          </a:bodyPr>
          <a:lstStyle/>
          <a:p>
            <a:pPr marL="285750" indent="-285750">
              <a:buFont typeface="Arial" panose="020B0604020202020204" pitchFamily="34" charset="0"/>
              <a:buChar char="•"/>
            </a:pPr>
            <a:r>
              <a:rPr lang="el-GR" dirty="0"/>
              <a:t>Για την </a:t>
            </a:r>
            <a:r>
              <a:rPr lang="el-GR" b="1" dirty="0"/>
              <a:t>αστική τάξη των εξαρτημένων χωρών</a:t>
            </a:r>
            <a:r>
              <a:rPr lang="el-GR" dirty="0"/>
              <a:t>, αν κι εφόσον εμπλακεί σε αυτόν, πρόκειται για αγώνα ενάντια στον ιμπεριαλιστικό φόρο υποτέλειας, προκειμένου να εκμεταλλεύεται η ίδια την εργατική τάξη και τη φύση του εθνικού </a:t>
            </a:r>
            <a:r>
              <a:rPr lang="el-GR" dirty="0" err="1"/>
              <a:t>κοινωνικο</a:t>
            </a:r>
            <a:r>
              <a:rPr lang="el-GR" dirty="0"/>
              <a:t>-οικονομικού σχηματισμού, για εθνικά ανεξάρτητη ανάπτυξη, για άνοδο στον διεθνή καταμερισμό εργασίας -&gt; </a:t>
            </a:r>
            <a:r>
              <a:rPr lang="el-GR" b="1" dirty="0"/>
              <a:t>αγώνας για εθνική ανεξαρτησία</a:t>
            </a:r>
          </a:p>
          <a:p>
            <a:pPr marL="285750" indent="-285750">
              <a:buFont typeface="Arial" panose="020B0604020202020204" pitchFamily="34" charset="0"/>
              <a:buChar char="•"/>
            </a:pPr>
            <a:endParaRPr lang="el-GR" b="1" dirty="0"/>
          </a:p>
          <a:p>
            <a:pPr marL="285750" indent="-285750">
              <a:buFont typeface="Arial" panose="020B0604020202020204" pitchFamily="34" charset="0"/>
              <a:buChar char="•"/>
            </a:pPr>
            <a:endParaRPr lang="el-GR" b="1" dirty="0"/>
          </a:p>
          <a:p>
            <a:pPr marL="285750" indent="-285750">
              <a:spcAft>
                <a:spcPts val="600"/>
              </a:spcAft>
              <a:buFont typeface="Arial" panose="020B0604020202020204" pitchFamily="34" charset="0"/>
              <a:buChar char="•"/>
            </a:pPr>
            <a:r>
              <a:rPr lang="el-GR" dirty="0"/>
              <a:t>Για την </a:t>
            </a:r>
            <a:r>
              <a:rPr lang="el-GR" b="1" dirty="0"/>
              <a:t>εργατική τάξη και τα εργαζόμενα λαϊκά στρώματα:</a:t>
            </a:r>
          </a:p>
          <a:p>
            <a:pPr marL="742950" lvl="1" indent="-285750">
              <a:spcAft>
                <a:spcPts val="600"/>
              </a:spcAft>
              <a:buFont typeface="Wingdings" pitchFamily="2" charset="2"/>
              <a:buChar char="Ø"/>
            </a:pPr>
            <a:r>
              <a:rPr lang="el-GR" b="1" dirty="0"/>
              <a:t>Αγώνας ενάντια στις πιο οξυμένες και άδικες μορφές καπιταλιστικής εκμετάλλευσης και καταπίεσης, για άνοδο στον διεθνή καταμερισμό εργασίας, ενάντια στην υπερεκμετάλλευση της εργασίας και της φύσης, της πολιτικής ανισότητας και ιμπεριαλιστικής καταπίεσης, τον ρατσισμό κοκ.</a:t>
            </a:r>
          </a:p>
          <a:p>
            <a:pPr marL="742950" lvl="1" indent="-285750">
              <a:spcAft>
                <a:spcPts val="600"/>
              </a:spcAft>
              <a:buFont typeface="Wingdings" pitchFamily="2" charset="2"/>
              <a:buChar char="Ø"/>
            </a:pPr>
            <a:r>
              <a:rPr lang="el-GR" b="1" dirty="0"/>
              <a:t>Αγώνας ενάντια στον σύγχρονο καπιταλισμό, γενικά, για τον σοσιαλισμό, εφόσον στερεί από το παρασιτικό, ιμπεριαλιστικό, μονοπωλιακό κεφάλαιο την «ανάσα ζωής» που του προσφέρει η ιμπεριαλιστική εκμετάλλευση.</a:t>
            </a:r>
            <a:endParaRPr lang="en-DE" b="1" dirty="0"/>
          </a:p>
        </p:txBody>
      </p:sp>
    </p:spTree>
    <p:extLst>
      <p:ext uri="{BB962C8B-B14F-4D97-AF65-F5344CB8AC3E}">
        <p14:creationId xmlns:p14="http://schemas.microsoft.com/office/powerpoint/2010/main" val="40991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3747-E3DC-6AAE-2216-EFDF90167AD5}"/>
              </a:ext>
            </a:extLst>
          </p:cNvPr>
          <p:cNvSpPr>
            <a:spLocks noGrp="1"/>
          </p:cNvSpPr>
          <p:nvPr>
            <p:ph type="title"/>
          </p:nvPr>
        </p:nvSpPr>
        <p:spPr>
          <a:xfrm>
            <a:off x="561753" y="124305"/>
            <a:ext cx="11176591" cy="1325563"/>
          </a:xfrm>
        </p:spPr>
        <p:txBody>
          <a:bodyPr>
            <a:normAutofit fontScale="90000"/>
          </a:bodyPr>
          <a:lstStyle/>
          <a:p>
            <a:r>
              <a:rPr lang="el-GR" dirty="0"/>
              <a:t>Βιβλιογραφία </a:t>
            </a:r>
            <a:br>
              <a:rPr lang="el-GR" dirty="0"/>
            </a:br>
            <a:r>
              <a:rPr lang="el-GR" sz="3600" dirty="0"/>
              <a:t>(πέραν της κλασσικής – Μαρξ, Λένιν, </a:t>
            </a:r>
            <a:r>
              <a:rPr lang="el-GR" sz="3600" dirty="0" err="1"/>
              <a:t>Γκρόσμαν</a:t>
            </a:r>
            <a:r>
              <a:rPr lang="el-GR" sz="3600" dirty="0"/>
              <a:t>, </a:t>
            </a:r>
            <a:r>
              <a:rPr lang="el-GR" sz="3600" dirty="0" err="1"/>
              <a:t>Μάντελ</a:t>
            </a:r>
            <a:r>
              <a:rPr lang="el-GR" sz="3600" dirty="0"/>
              <a:t>, </a:t>
            </a:r>
            <a:r>
              <a:rPr lang="el-GR" sz="3600" dirty="0" err="1"/>
              <a:t>Βαζιούλιν</a:t>
            </a:r>
            <a:r>
              <a:rPr lang="el-GR" sz="3600" dirty="0"/>
              <a:t>)</a:t>
            </a:r>
            <a:endParaRPr lang="en-DE" sz="3600" dirty="0"/>
          </a:p>
        </p:txBody>
      </p:sp>
      <p:sp>
        <p:nvSpPr>
          <p:cNvPr id="3" name="Content Placeholder 2">
            <a:extLst>
              <a:ext uri="{FF2B5EF4-FFF2-40B4-BE49-F238E27FC236}">
                <a16:creationId xmlns:a16="http://schemas.microsoft.com/office/drawing/2014/main" id="{35537766-0ED9-0BD6-5C54-BE32F628D7CE}"/>
              </a:ext>
            </a:extLst>
          </p:cNvPr>
          <p:cNvSpPr>
            <a:spLocks noGrp="1"/>
          </p:cNvSpPr>
          <p:nvPr>
            <p:ph idx="1"/>
          </p:nvPr>
        </p:nvSpPr>
        <p:spPr>
          <a:xfrm>
            <a:off x="189614" y="1690688"/>
            <a:ext cx="11812772" cy="5043007"/>
          </a:xfrm>
        </p:spPr>
        <p:txBody>
          <a:bodyPr>
            <a:normAutofit fontScale="25000" lnSpcReduction="20000"/>
          </a:bodyPr>
          <a:lstStyle/>
          <a:p>
            <a:pPr algn="l"/>
            <a:r>
              <a:rPr lang="el-GR" sz="5600" b="1" i="0" u="none" strike="noStrike" dirty="0">
                <a:effectLst/>
                <a:latin typeface="Georgia" panose="02040502050405020303" pitchFamily="18" charset="0"/>
              </a:rPr>
              <a:t>Μελέτη που είναι υπό διαμόρφωση:</a:t>
            </a:r>
            <a:endParaRPr lang="el-GR" sz="5600" b="1" i="0" u="none" strike="noStrike" dirty="0">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2"/>
              </a:rPr>
              <a:t>Ιμπεριαλισμός και πόλεμος στον 21ο αιώνα με αφορμή τον πόλεμο στην Ουκρανία</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3"/>
              </a:rPr>
              <a:t>Ιμπεριαλιστικός καπιταλισμός. Μαρξ εναντίον Λένιν;</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4"/>
              </a:rPr>
              <a:t>Ιμπεριαλιστικός καπιταλισμός μέσα από τη διαλεκτική του νόμου της (αντικειμενικής) αξίας και του νόμου της (υποκειμενικής) ισχύος</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5"/>
              </a:rPr>
              <a:t>Καπιταλιστικός Ιμπεριαλισμός: Η ιμπεριαλιστική, μονοπωλιακή εκμετάλλευση στο διεθνές ιμπεριαλιστικό σύστημα.</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6"/>
              </a:rPr>
              <a:t>«Εδώ ο ιμπεριαλισμός, εκεί ο ιμπεριαλισμός, τελικά που είναι ο ιμπεριαλισμός;» Η σύγχρονη διεθνής συγκυρία «ακολουθώντας το χρήμα».</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7"/>
              </a:rPr>
              <a:t>Ιμπεριαλιστική Κίνα;</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8"/>
              </a:rPr>
              <a:t>Ιμπεριαλιστική Ρωσία;</a:t>
            </a:r>
            <a:br>
              <a:rPr lang="el-GR" sz="5600" b="0" i="0" u="none" strike="noStrike" dirty="0">
                <a:solidFill>
                  <a:srgbClr val="FFFFFF"/>
                </a:solidFill>
                <a:effectLst/>
                <a:latin typeface="Helvetica" pitchFamily="2" charset="0"/>
              </a:rPr>
            </a:br>
            <a:r>
              <a:rPr lang="el-GR" sz="5600" b="0" i="0" u="none" strike="noStrike" dirty="0">
                <a:solidFill>
                  <a:srgbClr val="FFFFFF"/>
                </a:solidFill>
                <a:effectLst/>
                <a:latin typeface="Georgia" panose="02040502050405020303" pitchFamily="18" charset="0"/>
                <a:hlinkClick r:id="rId9"/>
              </a:rPr>
              <a:t>«Δε διαλέγουμε ιμπεριαλιστή» ή «ένας είναι ο εχθρός, ο ιμπεριαλισμός»;</a:t>
            </a:r>
            <a:endParaRPr lang="el-GR" sz="5600" b="0" i="0" u="none" strike="noStrike" dirty="0">
              <a:solidFill>
                <a:srgbClr val="FFFFFF"/>
              </a:solidFill>
              <a:effectLst/>
              <a:latin typeface="Helvetica" pitchFamily="2" charset="0"/>
            </a:endParaRPr>
          </a:p>
          <a:p>
            <a:pPr algn="l"/>
            <a:r>
              <a:rPr lang="el-GR" sz="5600" b="1" i="0" u="none" strike="noStrike" dirty="0">
                <a:effectLst/>
                <a:latin typeface="Georgia" panose="02040502050405020303" pitchFamily="18" charset="0"/>
              </a:rPr>
              <a:t>Παλιότερη προσπάθεια που δίνει μεγαλύτερη έμφαση στο ιστορικό κομμάτι:</a:t>
            </a:r>
            <a:endParaRPr lang="el-GR" sz="5600" b="1" i="0" u="none" strike="noStrike" dirty="0">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0"/>
              </a:rPr>
              <a:t>Κείμενο εργασίας για την περιοδολόγηση του καπιταλισμού και το σύγχρονό του στάδιο</a:t>
            </a:r>
            <a:endParaRPr lang="el-GR" sz="5600" b="0" i="0" u="none" strike="noStrike" dirty="0">
              <a:solidFill>
                <a:srgbClr val="FFFFFF"/>
              </a:solidFill>
              <a:effectLst/>
              <a:latin typeface="Helvetica" pitchFamily="2" charset="0"/>
            </a:endParaRPr>
          </a:p>
          <a:p>
            <a:pPr algn="l"/>
            <a:r>
              <a:rPr lang="el-GR" sz="5600" b="1" i="0" u="none" strike="noStrike" dirty="0">
                <a:effectLst/>
                <a:latin typeface="Georgia" panose="02040502050405020303" pitchFamily="18" charset="0"/>
              </a:rPr>
              <a:t>Αξιόλογες μεταφράσεις:</a:t>
            </a:r>
            <a:endParaRPr lang="el-GR" sz="5600" b="1" i="0" u="none" strike="noStrike" dirty="0">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1"/>
              </a:rPr>
              <a:t>Δομή και ουσία στον πρώτο τόμο του Κεφαλαίου: Πρόσθετη υπεραξία και τα στάδια του καπιταλισμού, Άντι Χ</a:t>
            </a:r>
            <a:r>
              <a:rPr lang="en-US" sz="5600" b="0" i="0" u="none" strike="noStrike" dirty="0">
                <a:solidFill>
                  <a:srgbClr val="FFFFFF"/>
                </a:solidFill>
                <a:effectLst/>
                <a:latin typeface="Georgia" panose="02040502050405020303" pitchFamily="18" charset="0"/>
                <a:hlinkClick r:id="rId11"/>
              </a:rPr>
              <a:t>i</a:t>
            </a:r>
            <a:r>
              <a:rPr lang="el-GR" sz="5600" b="0" i="0" u="none" strike="noStrike" dirty="0">
                <a:solidFill>
                  <a:srgbClr val="FFFFFF"/>
                </a:solidFill>
                <a:effectLst/>
                <a:latin typeface="Georgia" panose="02040502050405020303" pitchFamily="18" charset="0"/>
                <a:hlinkClick r:id="rId11"/>
              </a:rPr>
              <a:t>γκινμπότομ, </a:t>
            </a:r>
            <a:r>
              <a:rPr lang="en-US" sz="5600" b="0" i="0" u="none" strike="noStrike" dirty="0">
                <a:solidFill>
                  <a:srgbClr val="FFFFFF"/>
                </a:solidFill>
                <a:effectLst/>
                <a:latin typeface="Georgia" panose="02040502050405020303" pitchFamily="18" charset="0"/>
                <a:hlinkClick r:id="rId11"/>
              </a:rPr>
              <a:t>Journal of Australian Political Economy (70), </a:t>
            </a:r>
            <a:r>
              <a:rPr lang="el-GR" sz="5600" b="0" i="0" u="none" strike="noStrike" dirty="0">
                <a:solidFill>
                  <a:srgbClr val="FFFFFF"/>
                </a:solidFill>
                <a:effectLst/>
                <a:latin typeface="Georgia" panose="02040502050405020303" pitchFamily="18" charset="0"/>
                <a:hlinkClick r:id="rId11"/>
              </a:rPr>
              <a:t>σελ. 251-270, 2012, μετ. Δ. Μουστάκας, επιμ. Δ. Περδίκης</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2"/>
              </a:rPr>
              <a:t>Η διαλεκτική της εξάρτησης</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3"/>
              </a:rPr>
              <a:t>Εκμετάλλευση και υπερεκμετάλλευση στη θεωρία του ιμπεριαλισμού</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4"/>
              </a:rPr>
              <a:t>Η πολιτική οικονομία της παγκόσμιας εργασιακής ρύθμισης</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5"/>
              </a:rPr>
              <a:t>Κεφάλαιο, Επιστήμη, Τεχνολογία: Η Ανάπτυξη των Παραγωγικών Δυνάμεων στον Σύγχρονο Καπιταλισμό</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6"/>
              </a:rPr>
              <a:t>Μη παραγωγική συσσώρευση στις ΗΠΑ: ένα νέο αναλυτικό πλαίσιο, </a:t>
            </a:r>
            <a:r>
              <a:rPr lang="en-US" sz="5600" b="0" i="0" u="none" strike="noStrike" dirty="0">
                <a:solidFill>
                  <a:srgbClr val="FFFFFF"/>
                </a:solidFill>
                <a:effectLst/>
                <a:latin typeface="Georgia" panose="02040502050405020303" pitchFamily="18" charset="0"/>
                <a:hlinkClick r:id="rId16"/>
              </a:rPr>
              <a:t>Tomás N. Rotta</a:t>
            </a:r>
            <a:endParaRPr lang="en-US" sz="5600" b="0" i="0" u="none" strike="noStrike" dirty="0">
              <a:solidFill>
                <a:srgbClr val="FFFFFF"/>
              </a:solidFill>
              <a:effectLst/>
              <a:latin typeface="Helvetica" pitchFamily="2" charset="0"/>
            </a:endParaRPr>
          </a:p>
          <a:p>
            <a:pPr algn="l"/>
            <a:r>
              <a:rPr lang="en-US" sz="5600" b="0" i="0" u="none" strike="noStrike" dirty="0">
                <a:solidFill>
                  <a:srgbClr val="FFFFFF"/>
                </a:solidFill>
                <a:effectLst/>
                <a:latin typeface="Georgia" panose="02040502050405020303" pitchFamily="18" charset="0"/>
                <a:hlinkClick r:id="rId17"/>
              </a:rPr>
              <a:t>5 </a:t>
            </a:r>
            <a:r>
              <a:rPr lang="el-GR" sz="5600" b="0" i="0" u="none" strike="noStrike" dirty="0">
                <a:solidFill>
                  <a:srgbClr val="FFFFFF"/>
                </a:solidFill>
                <a:effectLst/>
                <a:latin typeface="Georgia" panose="02040502050405020303" pitchFamily="18" charset="0"/>
                <a:hlinkClick r:id="rId17"/>
              </a:rPr>
              <a:t>χαρακτηριστικά του νεοϊμπεριαλισμού. Αξιοποιώντας τη θεωρία του Λένιν για τον ιμπεριαλισμό στον εικοστό πρώτο αιώνα.</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8"/>
              </a:rPr>
              <a:t>Είναι η Ρωσία ιμπεριαλιστική;</a:t>
            </a:r>
            <a:endParaRPr lang="el-GR" sz="5600" b="0" i="0" u="none" strike="noStrike" dirty="0">
              <a:solidFill>
                <a:srgbClr val="FFFFFF"/>
              </a:solidFill>
              <a:effectLst/>
              <a:latin typeface="Helvetica" pitchFamily="2" charset="0"/>
            </a:endParaRPr>
          </a:p>
          <a:p>
            <a:pPr algn="l"/>
            <a:r>
              <a:rPr lang="el-GR" sz="5600" b="0" i="0" u="none" strike="noStrike" dirty="0">
                <a:solidFill>
                  <a:srgbClr val="FFFFFF"/>
                </a:solidFill>
                <a:effectLst/>
                <a:latin typeface="Georgia" panose="02040502050405020303" pitchFamily="18" charset="0"/>
                <a:hlinkClick r:id="rId19"/>
              </a:rPr>
              <a:t>Διαστάσεις του Ιμπεριαλισμού του Δολαρίου</a:t>
            </a:r>
            <a:endParaRPr lang="el-GR" sz="5600" b="0" i="0" u="none" strike="noStrike" dirty="0">
              <a:solidFill>
                <a:srgbClr val="FFFFFF"/>
              </a:solidFill>
              <a:effectLst/>
              <a:latin typeface="Helvetica" pitchFamily="2" charset="0"/>
            </a:endParaRPr>
          </a:p>
          <a:p>
            <a:endParaRPr lang="en-DE" dirty="0"/>
          </a:p>
        </p:txBody>
      </p:sp>
    </p:spTree>
    <p:extLst>
      <p:ext uri="{BB962C8B-B14F-4D97-AF65-F5344CB8AC3E}">
        <p14:creationId xmlns:p14="http://schemas.microsoft.com/office/powerpoint/2010/main" val="197815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E66075-63BC-C7CE-DE67-9957FB7FF553}"/>
              </a:ext>
            </a:extLst>
          </p:cNvPr>
          <p:cNvPicPr>
            <a:picLocks noChangeAspect="1"/>
          </p:cNvPicPr>
          <p:nvPr/>
        </p:nvPicPr>
        <p:blipFill rotWithShape="1">
          <a:blip r:embed="rId2"/>
          <a:srcRect t="7965" r="-1" b="-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9" name="Group 1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74211CF9-4145-1E3E-9AD8-F1E3B4B6910A}"/>
              </a:ext>
            </a:extLst>
          </p:cNvPr>
          <p:cNvSpPr txBox="1"/>
          <p:nvPr/>
        </p:nvSpPr>
        <p:spPr>
          <a:xfrm>
            <a:off x="6981826" y="3146400"/>
            <a:ext cx="3731482" cy="2117578"/>
          </a:xfrm>
          <a:prstGeom prst="rect">
            <a:avLst/>
          </a:prstGeom>
        </p:spPr>
        <p:txBody>
          <a:bodyPr vert="horz" lIns="91440" tIns="45720" rIns="91440" bIns="45720" rtlCol="0">
            <a:normAutofit/>
          </a:bodyPr>
          <a:lstStyle/>
          <a:p>
            <a:pPr>
              <a:lnSpc>
                <a:spcPct val="90000"/>
              </a:lnSpc>
              <a:spcAft>
                <a:spcPts val="600"/>
              </a:spcAft>
            </a:pPr>
            <a:r>
              <a:rPr lang="en-US" sz="2400" dirty="0" err="1">
                <a:solidFill>
                  <a:schemeClr val="bg1">
                    <a:alpha val="80000"/>
                  </a:schemeClr>
                </a:solidFill>
              </a:rPr>
              <a:t>Ακολουθούν</a:t>
            </a:r>
            <a:r>
              <a:rPr lang="en-US" sz="2400" dirty="0">
                <a:solidFill>
                  <a:schemeClr val="bg1">
                    <a:alpha val="80000"/>
                  </a:schemeClr>
                </a:solidFill>
              </a:rPr>
              <a:t> </a:t>
            </a:r>
            <a:r>
              <a:rPr lang="en-US" sz="2400" dirty="0" err="1">
                <a:solidFill>
                  <a:schemeClr val="bg1">
                    <a:alpha val="80000"/>
                  </a:schemeClr>
                </a:solidFill>
              </a:rPr>
              <a:t>μερικά</a:t>
            </a:r>
            <a:r>
              <a:rPr lang="en-US" sz="2400" dirty="0">
                <a:solidFill>
                  <a:schemeClr val="bg1">
                    <a:alpha val="80000"/>
                  </a:schemeClr>
                </a:solidFill>
              </a:rPr>
              <a:t> α</a:t>
            </a:r>
            <a:r>
              <a:rPr lang="en-US" sz="2400" dirty="0" err="1">
                <a:solidFill>
                  <a:schemeClr val="bg1">
                    <a:alpha val="80000"/>
                  </a:schemeClr>
                </a:solidFill>
              </a:rPr>
              <a:t>ντιλενινιστικά</a:t>
            </a:r>
            <a:r>
              <a:rPr lang="en-US" sz="2400" dirty="0">
                <a:solidFill>
                  <a:schemeClr val="bg1">
                    <a:alpha val="80000"/>
                  </a:schemeClr>
                </a:solidFill>
              </a:rPr>
              <a:t> </a:t>
            </a:r>
            <a:r>
              <a:rPr lang="en-US" sz="2400" dirty="0" err="1">
                <a:solidFill>
                  <a:schemeClr val="bg1">
                    <a:alpha val="80000"/>
                  </a:schemeClr>
                </a:solidFill>
              </a:rPr>
              <a:t>μ</a:t>
            </a:r>
            <a:r>
              <a:rPr lang="en-US" sz="2400" dirty="0">
                <a:solidFill>
                  <a:schemeClr val="bg1">
                    <a:alpha val="80000"/>
                  </a:schemeClr>
                </a:solidFill>
              </a:rPr>
              <a:t>α</a:t>
            </a:r>
            <a:r>
              <a:rPr lang="en-US" sz="2400" dirty="0" err="1">
                <a:solidFill>
                  <a:schemeClr val="bg1">
                    <a:alpha val="80000"/>
                  </a:schemeClr>
                </a:solidFill>
              </a:rPr>
              <a:t>ρξιστικά</a:t>
            </a:r>
            <a:r>
              <a:rPr lang="en-US" sz="2400" dirty="0">
                <a:solidFill>
                  <a:schemeClr val="bg1">
                    <a:alpha val="80000"/>
                  </a:schemeClr>
                </a:solidFill>
              </a:rPr>
              <a:t> πα</a:t>
            </a:r>
            <a:r>
              <a:rPr lang="en-US" sz="2400" dirty="0" err="1">
                <a:solidFill>
                  <a:schemeClr val="bg1">
                    <a:alpha val="80000"/>
                  </a:schemeClr>
                </a:solidFill>
              </a:rPr>
              <a:t>ρ</a:t>
            </a:r>
            <a:r>
              <a:rPr lang="en-US" sz="2400" dirty="0">
                <a:solidFill>
                  <a:schemeClr val="bg1">
                    <a:alpha val="80000"/>
                  </a:schemeClr>
                </a:solidFill>
              </a:rPr>
              <a:t>α</a:t>
            </a:r>
            <a:r>
              <a:rPr lang="en-US" sz="2400" dirty="0" err="1">
                <a:solidFill>
                  <a:schemeClr val="bg1">
                    <a:alpha val="80000"/>
                  </a:schemeClr>
                </a:solidFill>
              </a:rPr>
              <a:t>θέμ</a:t>
            </a:r>
            <a:r>
              <a:rPr lang="en-US" sz="2400" dirty="0">
                <a:solidFill>
                  <a:schemeClr val="bg1">
                    <a:alpha val="80000"/>
                  </a:schemeClr>
                </a:solidFill>
              </a:rPr>
              <a:t>α</a:t>
            </a:r>
            <a:r>
              <a:rPr lang="en-US" sz="2400" dirty="0" err="1">
                <a:solidFill>
                  <a:schemeClr val="bg1">
                    <a:alpha val="80000"/>
                  </a:schemeClr>
                </a:solidFill>
              </a:rPr>
              <a:t>τ</a:t>
            </a:r>
            <a:r>
              <a:rPr lang="en-US" sz="2400" dirty="0">
                <a:solidFill>
                  <a:schemeClr val="bg1">
                    <a:alpha val="80000"/>
                  </a:schemeClr>
                </a:solidFill>
              </a:rPr>
              <a:t>α </a:t>
            </a:r>
            <a:r>
              <a:rPr lang="en-US" sz="2400" dirty="0" err="1">
                <a:solidFill>
                  <a:schemeClr val="bg1">
                    <a:alpha val="80000"/>
                  </a:schemeClr>
                </a:solidFill>
              </a:rPr>
              <a:t>υ</a:t>
            </a:r>
            <a:r>
              <a:rPr lang="en-US" sz="2400" dirty="0">
                <a:solidFill>
                  <a:schemeClr val="bg1">
                    <a:alpha val="80000"/>
                  </a:schemeClr>
                </a:solidFill>
              </a:rPr>
              <a:t>π</a:t>
            </a:r>
            <a:r>
              <a:rPr lang="en-US" sz="2400" dirty="0" err="1">
                <a:solidFill>
                  <a:schemeClr val="bg1">
                    <a:alpha val="80000"/>
                  </a:schemeClr>
                </a:solidFill>
              </a:rPr>
              <a:t>έρ</a:t>
            </a:r>
            <a:r>
              <a:rPr lang="en-US" sz="2400" dirty="0">
                <a:solidFill>
                  <a:schemeClr val="bg1">
                    <a:alpha val="80000"/>
                  </a:schemeClr>
                </a:solidFill>
              </a:rPr>
              <a:t> </a:t>
            </a:r>
            <a:r>
              <a:rPr lang="en-US" sz="2400" dirty="0" err="1">
                <a:solidFill>
                  <a:schemeClr val="bg1">
                    <a:alpha val="80000"/>
                  </a:schemeClr>
                </a:solidFill>
              </a:rPr>
              <a:t>της</a:t>
            </a:r>
            <a:r>
              <a:rPr lang="en-US" sz="2400" dirty="0">
                <a:solidFill>
                  <a:schemeClr val="bg1">
                    <a:alpha val="80000"/>
                  </a:schemeClr>
                </a:solidFill>
              </a:rPr>
              <a:t> </a:t>
            </a:r>
            <a:r>
              <a:rPr lang="en-US" sz="2400" dirty="0" err="1">
                <a:solidFill>
                  <a:schemeClr val="bg1">
                    <a:alpha val="80000"/>
                  </a:schemeClr>
                </a:solidFill>
              </a:rPr>
              <a:t>ίσης</a:t>
            </a:r>
            <a:r>
              <a:rPr lang="en-US" sz="2400" dirty="0">
                <a:solidFill>
                  <a:schemeClr val="bg1">
                    <a:alpha val="80000"/>
                  </a:schemeClr>
                </a:solidFill>
              </a:rPr>
              <a:t> α</a:t>
            </a:r>
            <a:r>
              <a:rPr lang="en-US" sz="2400" dirty="0" err="1">
                <a:solidFill>
                  <a:schemeClr val="bg1">
                    <a:alpha val="80000"/>
                  </a:schemeClr>
                </a:solidFill>
              </a:rPr>
              <a:t>ντ</a:t>
            </a:r>
            <a:r>
              <a:rPr lang="en-US" sz="2400" dirty="0">
                <a:solidFill>
                  <a:schemeClr val="bg1">
                    <a:alpha val="80000"/>
                  </a:schemeClr>
                </a:solidFill>
              </a:rPr>
              <a:t>α</a:t>
            </a:r>
            <a:r>
              <a:rPr lang="en-US" sz="2400" dirty="0" err="1">
                <a:solidFill>
                  <a:schemeClr val="bg1">
                    <a:alpha val="80000"/>
                  </a:schemeClr>
                </a:solidFill>
              </a:rPr>
              <a:t>λλ</a:t>
            </a:r>
            <a:r>
              <a:rPr lang="en-US" sz="2400" dirty="0">
                <a:solidFill>
                  <a:schemeClr val="bg1">
                    <a:alpha val="80000"/>
                  </a:schemeClr>
                </a:solidFill>
              </a:rPr>
              <a:t>α</a:t>
            </a:r>
            <a:r>
              <a:rPr lang="en-US" sz="2400" dirty="0" err="1">
                <a:solidFill>
                  <a:schemeClr val="bg1">
                    <a:alpha val="80000"/>
                  </a:schemeClr>
                </a:solidFill>
              </a:rPr>
              <a:t>γής</a:t>
            </a:r>
            <a:r>
              <a:rPr lang="en-US" sz="2400" dirty="0">
                <a:solidFill>
                  <a:schemeClr val="bg1">
                    <a:alpha val="80000"/>
                  </a:schemeClr>
                </a:solidFill>
              </a:rPr>
              <a:t> </a:t>
            </a:r>
            <a:r>
              <a:rPr lang="en-US" sz="2400" dirty="0" err="1">
                <a:solidFill>
                  <a:schemeClr val="bg1">
                    <a:alpha val="80000"/>
                  </a:schemeClr>
                </a:solidFill>
              </a:rPr>
              <a:t>κ</a:t>
            </a:r>
            <a:r>
              <a:rPr lang="en-US" sz="2400" dirty="0">
                <a:solidFill>
                  <a:schemeClr val="bg1">
                    <a:alpha val="80000"/>
                  </a:schemeClr>
                </a:solidFill>
              </a:rPr>
              <a:t>α</a:t>
            </a:r>
            <a:r>
              <a:rPr lang="en-US" sz="2400" dirty="0" err="1">
                <a:solidFill>
                  <a:schemeClr val="bg1">
                    <a:alpha val="80000"/>
                  </a:schemeClr>
                </a:solidFill>
              </a:rPr>
              <a:t>ι</a:t>
            </a:r>
            <a:r>
              <a:rPr lang="en-US" sz="2400" dirty="0">
                <a:solidFill>
                  <a:schemeClr val="bg1">
                    <a:alpha val="80000"/>
                  </a:schemeClr>
                </a:solidFill>
              </a:rPr>
              <a:t> </a:t>
            </a:r>
            <a:r>
              <a:rPr lang="en-US" sz="2400" dirty="0" err="1">
                <a:solidFill>
                  <a:schemeClr val="bg1">
                    <a:alpha val="80000"/>
                  </a:schemeClr>
                </a:solidFill>
              </a:rPr>
              <a:t>του</a:t>
            </a:r>
            <a:r>
              <a:rPr lang="en-US" sz="2400" dirty="0">
                <a:solidFill>
                  <a:schemeClr val="bg1">
                    <a:alpha val="80000"/>
                  </a:schemeClr>
                </a:solidFill>
              </a:rPr>
              <a:t> </a:t>
            </a:r>
            <a:r>
              <a:rPr lang="en-US" sz="2400" dirty="0" err="1">
                <a:solidFill>
                  <a:schemeClr val="bg1">
                    <a:alpha val="80000"/>
                  </a:schemeClr>
                </a:solidFill>
              </a:rPr>
              <a:t>ελεύθερου</a:t>
            </a:r>
            <a:r>
              <a:rPr lang="en-US" sz="2400" dirty="0">
                <a:solidFill>
                  <a:schemeClr val="bg1">
                    <a:alpha val="80000"/>
                  </a:schemeClr>
                </a:solidFill>
              </a:rPr>
              <a:t> α</a:t>
            </a:r>
            <a:r>
              <a:rPr lang="en-US" sz="2400" dirty="0" err="1">
                <a:solidFill>
                  <a:schemeClr val="bg1">
                    <a:alpha val="80000"/>
                  </a:schemeClr>
                </a:solidFill>
              </a:rPr>
              <a:t>ντ</a:t>
            </a:r>
            <a:r>
              <a:rPr lang="en-US" sz="2400" dirty="0">
                <a:solidFill>
                  <a:schemeClr val="bg1">
                    <a:alpha val="80000"/>
                  </a:schemeClr>
                </a:solidFill>
              </a:rPr>
              <a:t>α</a:t>
            </a:r>
            <a:r>
              <a:rPr lang="en-US" sz="2400" dirty="0" err="1">
                <a:solidFill>
                  <a:schemeClr val="bg1">
                    <a:alpha val="80000"/>
                  </a:schemeClr>
                </a:solidFill>
              </a:rPr>
              <a:t>γωνισμού</a:t>
            </a:r>
            <a:r>
              <a:rPr lang="en-US" sz="2400" dirty="0">
                <a:solidFill>
                  <a:schemeClr val="bg1">
                    <a:alpha val="80000"/>
                  </a:schemeClr>
                </a:solidFill>
              </a:rPr>
              <a:t>…!</a:t>
            </a:r>
          </a:p>
        </p:txBody>
      </p:sp>
    </p:spTree>
    <p:extLst>
      <p:ext uri="{BB962C8B-B14F-4D97-AF65-F5344CB8AC3E}">
        <p14:creationId xmlns:p14="http://schemas.microsoft.com/office/powerpoint/2010/main" val="16475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DD681F-8366-35ED-0A4B-0B2BFF684E1F}"/>
              </a:ext>
            </a:extLst>
          </p:cNvPr>
          <p:cNvSpPr>
            <a:spLocks noGrp="1"/>
          </p:cNvSpPr>
          <p:nvPr>
            <p:ph idx="1"/>
          </p:nvPr>
        </p:nvSpPr>
        <p:spPr>
          <a:xfrm>
            <a:off x="838200" y="1825625"/>
            <a:ext cx="10515600" cy="4351338"/>
          </a:xfrm>
        </p:spPr>
        <p:txBody>
          <a:bodyPr>
            <a:normAutofit fontScale="32500" lnSpcReduction="20000"/>
          </a:bodyPr>
          <a:lstStyle/>
          <a:p>
            <a:pPr marL="0" indent="0">
              <a:buNone/>
            </a:pPr>
            <a:r>
              <a:rPr lang="el-GR" sz="6000" i="1" dirty="0"/>
              <a:t>«Στην συζήτηση του Μαρξ για την εμπορευματική μορφή της αξίας, την ανταλλακτική αξία, σχολιάζει ότι ο Αριστοτέλης είχε καταλάβει ότι τα εμπορεύματα πρέπει να έχουν μια ποιότητα που να τα καθιστά ανταλλάξιμα, ”μια εσωτερική ενότητα των δύο πραγμάτων αντί της αφηρημένης ταυτότητας τους” όπως το θέτει ο </a:t>
            </a:r>
            <a:r>
              <a:rPr lang="el-GR" sz="6000" i="1" dirty="0" err="1"/>
              <a:t>Ιλιένκοφ</a:t>
            </a:r>
            <a:r>
              <a:rPr lang="el-GR" sz="6000" i="1" dirty="0"/>
              <a:t> […]. Αλλά, χωρίς την έννοια της αξίας, ο Αριστοτέλης έφτασε σε τέλμα στην ανάλυσή του ποια θα ήταν αυτή η εσωτερική ενότητα. Ο Μαρξ εξηγεί γιατί ο Αριστοτέλης δεν μπορούσε παρά να σταματήσει στο συγκεκριμένο σημείο: </a:t>
            </a:r>
            <a:endParaRPr lang="en-DE" sz="6000" dirty="0"/>
          </a:p>
          <a:p>
            <a:pPr marL="0" indent="0">
              <a:buNone/>
            </a:pPr>
            <a:r>
              <a:rPr lang="el-GR" sz="6000" i="1" dirty="0"/>
              <a:t>”επειδή η ελληνική κοινωνία στηρίζονταν στην εργασία των δούλων και επομένως είχε σαν φυσική της βάση την ανισότητα των ανθρώπων και των εργασιακών τους δυνάμεων. </a:t>
            </a:r>
            <a:r>
              <a:rPr lang="el-GR" sz="6000" b="1" i="1" dirty="0"/>
              <a:t>Το μυστικό της έκφρασης της αξίας, η ισότητα και το ισάξιο όλων των εργασιών - επειδή είναι και εφόσον είναι ανθρώπινη εργασία γενικά – μπορεί ν’ αποκρυπτογραφηθεί μόνο όταν η έννοια της ισότητας των ανθρώπων αποχτήσει πια τη σταθερότητα λαϊκής πρόληψης. Αυτό όμως είναι δυνατό μόνο σε μια κοινωνία, όπου η μορφή του εμπορεύματος είναι η γενική μορφή του προϊόντος εργασίας, επομένως και η σχέση των ανθρώπων μεταξύ τους σαν κατόχων εμπορευμάτων είναι η κυρίαρχη κοινωνική σχέση</a:t>
            </a:r>
            <a:r>
              <a:rPr lang="el-GR" sz="6000" i="1" dirty="0"/>
              <a:t>” […]»</a:t>
            </a:r>
          </a:p>
          <a:p>
            <a:pPr marL="0" indent="0">
              <a:buNone/>
            </a:pPr>
            <a:endParaRPr lang="en-DE" sz="6200" dirty="0"/>
          </a:p>
          <a:p>
            <a:pPr marL="0" indent="0">
              <a:buNone/>
            </a:pPr>
            <a:r>
              <a:rPr lang="en-GB" sz="6200" i="1" u="sng" dirty="0">
                <a:hlinkClick r:id="rId2"/>
              </a:rPr>
              <a:t>Δομή και ουσία στον πρώτο τόμο του Κεφαλαίου: Πρόσθετη υπεραξία και τα στάδια του καπιταλισμού</a:t>
            </a:r>
            <a:r>
              <a:rPr lang="el-GR" sz="6200" u="sng" dirty="0">
                <a:hlinkClick r:id="rId2"/>
              </a:rPr>
              <a:t>, Άντι Χ</a:t>
            </a:r>
            <a:r>
              <a:rPr lang="en-US" sz="6200" u="sng" dirty="0">
                <a:hlinkClick r:id="rId2"/>
              </a:rPr>
              <a:t>i</a:t>
            </a:r>
            <a:r>
              <a:rPr lang="el-GR" sz="6200" u="sng" dirty="0">
                <a:hlinkClick r:id="rId2"/>
              </a:rPr>
              <a:t>γκινμπότομ, Journal of Australian Political Economy (70), σελ. 251-270, 2012, μετ. Δ. Μουστάκας, επιμ. Δ. Περδίκης</a:t>
            </a:r>
            <a:r>
              <a:rPr lang="el-GR" sz="6200" u="sng" dirty="0"/>
              <a:t>.</a:t>
            </a:r>
            <a:r>
              <a:rPr lang="en-DE" sz="6200" dirty="0"/>
              <a:t> </a:t>
            </a:r>
          </a:p>
        </p:txBody>
      </p:sp>
      <p:grpSp>
        <p:nvGrpSpPr>
          <p:cNvPr id="6" name="Group 5">
            <a:extLst>
              <a:ext uri="{FF2B5EF4-FFF2-40B4-BE49-F238E27FC236}">
                <a16:creationId xmlns:a16="http://schemas.microsoft.com/office/drawing/2014/main" id="{C8634F5C-D00E-3B66-2C59-9D1D3F91807B}"/>
              </a:ext>
            </a:extLst>
          </p:cNvPr>
          <p:cNvGrpSpPr/>
          <p:nvPr/>
        </p:nvGrpSpPr>
        <p:grpSpPr>
          <a:xfrm>
            <a:off x="1761818" y="279140"/>
            <a:ext cx="4596324" cy="1243157"/>
            <a:chOff x="1761818" y="279140"/>
            <a:chExt cx="4596324" cy="1243157"/>
          </a:xfrm>
        </p:grpSpPr>
        <p:sp>
          <p:nvSpPr>
            <p:cNvPr id="7" name="Rounded Rectangle 6">
              <a:extLst>
                <a:ext uri="{FF2B5EF4-FFF2-40B4-BE49-F238E27FC236}">
                  <a16:creationId xmlns:a16="http://schemas.microsoft.com/office/drawing/2014/main" id="{D72228C8-6088-CADA-3780-3739633C9837}"/>
                </a:ext>
              </a:extLst>
            </p:cNvPr>
            <p:cNvSpPr/>
            <p:nvPr/>
          </p:nvSpPr>
          <p:spPr>
            <a:xfrm>
              <a:off x="1761818" y="443520"/>
              <a:ext cx="1779102" cy="914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Τυπική ισότητα και ελευθερία</a:t>
              </a:r>
              <a:endParaRPr lang="en-DE" dirty="0">
                <a:solidFill>
                  <a:schemeClr val="tx1"/>
                </a:solidFill>
              </a:endParaRPr>
            </a:p>
          </p:txBody>
        </p:sp>
        <p:sp>
          <p:nvSpPr>
            <p:cNvPr id="8" name="Up-Down Arrow 7">
              <a:extLst>
                <a:ext uri="{FF2B5EF4-FFF2-40B4-BE49-F238E27FC236}">
                  <a16:creationId xmlns:a16="http://schemas.microsoft.com/office/drawing/2014/main" id="{9E27267A-C0C4-4BC3-8652-4344789FAC9D}"/>
                </a:ext>
              </a:extLst>
            </p:cNvPr>
            <p:cNvSpPr/>
            <p:nvPr/>
          </p:nvSpPr>
          <p:spPr>
            <a:xfrm rot="5400000">
              <a:off x="3728242" y="540085"/>
              <a:ext cx="447261" cy="721269"/>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ounded Rectangle 8">
              <a:extLst>
                <a:ext uri="{FF2B5EF4-FFF2-40B4-BE49-F238E27FC236}">
                  <a16:creationId xmlns:a16="http://schemas.microsoft.com/office/drawing/2014/main" id="{33AA17A4-5761-B0DB-DC45-83B1B15FDEFE}"/>
                </a:ext>
              </a:extLst>
            </p:cNvPr>
            <p:cNvSpPr/>
            <p:nvPr/>
          </p:nvSpPr>
          <p:spPr>
            <a:xfrm>
              <a:off x="4366690" y="279140"/>
              <a:ext cx="1991452" cy="12431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hlinkClick r:id="rId3" action="ppaction://hlinksldjump"/>
                </a:rPr>
                <a:t>Ενιαία αξία (απλής ή μέσης) εργασιακής δύναμης</a:t>
              </a:r>
              <a:endParaRPr lang="en-DE" dirty="0">
                <a:solidFill>
                  <a:schemeClr val="tx1"/>
                </a:solidFill>
              </a:endParaRPr>
            </a:p>
          </p:txBody>
        </p:sp>
      </p:grpSp>
    </p:spTree>
    <p:extLst>
      <p:ext uri="{BB962C8B-B14F-4D97-AF65-F5344CB8AC3E}">
        <p14:creationId xmlns:p14="http://schemas.microsoft.com/office/powerpoint/2010/main" val="391286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806D24D-5F55-931B-0E6D-F08422C2CE07}"/>
              </a:ext>
            </a:extLst>
          </p:cNvPr>
          <p:cNvSpPr>
            <a:spLocks noChangeArrowheads="1"/>
          </p:cNvSpPr>
          <p:nvPr/>
        </p:nvSpPr>
        <p:spPr bwMode="auto">
          <a:xfrm>
            <a:off x="74428" y="818706"/>
            <a:ext cx="1211757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‘Κεφάλαιο Α΄’, σημ. 11, Κεφ. 5.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Η παραγωγή της απόλυτης υπεραξίας. </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Παρ. 2.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Το προτσές αξιοποίησης.</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σελ. 210:</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«Η εργασία που σε σύγκριση με την κοινωνική μέση εργασία ισχύει σαν ανώτερη συνθετότερη εργασία, είναι η εκδήλωση μιας εργατικής δύναμης στην οποία μπαίνουν μεγαλύτερα έξοδα κατάρτισης, που η παραγωγή της κοστίζει περισσότερο χρόνο εργασίας και που γι’ αυτό έχει μεγαλύτερη αξία από την απλή εργατική δύναμη.»</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‘Κεφάλαιο Α΄’, σημ. 11, Κεφ. 1.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Το εμπόρευμα. </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Παρ. 2.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διπλός χαρακτήρας της εργασίας που περιέχεται στα εμπορεύματα.</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σελ. 58-59:</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l-GR" altLang="en-DE"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Είναι αλήθεια ότι η απλή μέση εργασία αλλάζει το χαρακτήρα της σε διάφορες χώρες και εποχές, είναι όμως καθορισμένη σε μια δοσμένη κοινωνία. Η συνθετότερη εργασία σημαίνει μόνο εργασία απλή, ανυψωμένη σε δύναμη, ή καλύτερα, πολλαπλασιασμένη απλή εργασία έτσι, που μια μικρότερη ποσότητα σύνθετης εργασίας να είναι ίση με μια μεγαλύτερη ποσότητα απλής εργασίας. Η πείρα δείχνει ότι η αναγωγή αυτή γίνεται διαρκώς. Ένα εμπόρευμα μπορεί να είναι το προϊόν το προϊόν της πιο σύνθετης εργασίας, η αξία του όμως το εξισώνει με το προϊόν της απλής εργασίας και γι’ αυτό εκφράζει μόνο ορισμένη ποσότητα απλής εργασίας. Οι διάφορες αναλογίες στις οποίες τα διάφορα είδη εργασίας ανάγονται σε απλή εργασία σαν μετρική τους μονάδα, καθορίζονται από ένα κοινωνικό προτσές πίσω από την πλάτη των παραγωγών, και γι’ αυτό τους φαίνονται ότι έχουν καθιερωθεί από τη συνήθεια.</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Για λόγους απλοποίησης κάθε είδος εργατικής δύναμης θα το θεωρούμε από δω και μπρος σαν άμεσα απλή εργατική δύναμη κι έτσι θα απαλλαχτούμε από τον κόπο να κάνουμε τη σχετική αναγωγή σε κάθε ξεχωριστή περίπτωση.»</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Παρατηρούμε στα δύο αυτά αποσπάσματα ότι ο Μαρξ συνδέει τη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συνθετότητα</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και αξία της εργασιακής δύναμης με τη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συνθετότητα</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και αξία της εργασίας που αυτή επιτελεί, και την αξία της εργασιακής δύναμης με την αξία που αυτή παράγει. Ωστόσο, η αναλογία αυτή, και επομένως και η αναγωγή των σύνθετων μεγεθών σε απλά, εξαρτάται από αντικειμενικές κοινωνικές διαδικασίες, οι οποίες επιβάλλουν έναν ενιαίο κανόνα για το μέτρο της παραγωγικότητας για το κάθε είδος εργασίας, αλλά και τη λειτουργία της ελεύθερης αγοράς, και του ανταγωνισμού για τη συγκρισιμότητα των διαφορετικών εργασιών, και την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αξιακή</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τους αποτίμηση με ένα επίσης ενιαίο μέτρο. Βλ. σχετικά στο </a:t>
            </a:r>
            <a:r>
              <a:rPr kumimoji="0" lang="en-US"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Lee</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C</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O</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(1993).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Marx</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s</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labour</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theory</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of</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value</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a:t>
            </a:r>
            <a:r>
              <a:rPr kumimoji="0" lang="en-US"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revisited</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(Επανεξέταση της εργασιακής θεωρίας της αξίας του Μαρξ)</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Cambridge Journal of Economics, 17(4), 463-478, μετ. Δ. Περδίκης</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Για την ιδιαιτερότητα της δημιουργικής, επιστημονικής ή καλλιτεχνικής εργασίας ως προς την αναγωγή αυτή, βλ. στο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3"/>
              </a:rPr>
              <a:t>Για τους όρους της αφηρημένης εργασίας στην εμπορευματική παραγωγή,</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μετ. Δ. Περδίκης από τις σελ. 95-100 της διδακτορικής διατριβής του ίδιου συγγραφέα με τίτλο</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Περί των τριών προβλημάτων της αφαίρεσης, της αναγωγής, και του μετασχηματισμού, στην εργασιακή θεωρία της αξίας του Μαρξ</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4"/>
              </a:rPr>
              <a:t> («On the three problems of abstraction, reduction and transformation in Marx’s labour theory of value.»)</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Birkbeck</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University</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London</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1990. Τόσο οι κοινωνικές αυτές διαδικασίες, όσο και η ίδια η αξία «βάσης» της απλής μέσης εργασίας έχουν ιστορικό χαρακτήρα και διαφέρουν σε διαφορετικές χώρες και εποχές, όπως μας λέει στο παραπάνω παράθεμα ο Μαρξ. Οι συνέπειες για τη διεθνή αγορά είναι, επομένως, εμφανείς, ή με άλλα λόγια, η γενική θεωρία του κεφαλαίου περιλαμβάνει θεμελιώδεις παραδοχές που χρειάζεται να επανεξεταστούν στη διεθνή αγορά, την κατακερματισμένη από διαφορετικά κράτη σε εθνικούς </a:t>
            </a:r>
            <a:r>
              <a:rPr kumimoji="0" lang="el-GR" altLang="en-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κοινωνικο</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-οικονομικούς σχηματισμούς.</a:t>
            </a:r>
            <a:endParaRPr kumimoji="0" lang="el-GR" altLang="en-DE" sz="1400" b="0" i="0" u="none" strike="noStrike" cap="none" normalizeH="0" baseline="0" dirty="0">
              <a:ln>
                <a:noFill/>
              </a:ln>
              <a:solidFill>
                <a:schemeClr val="tx1"/>
              </a:solidFill>
              <a:effectLst/>
              <a:latin typeface="Arial" panose="020B0604020202020204" pitchFamily="34" charset="0"/>
            </a:endParaRPr>
          </a:p>
        </p:txBody>
      </p:sp>
      <p:sp>
        <p:nvSpPr>
          <p:cNvPr id="5" name="Oval 4">
            <a:extLst>
              <a:ext uri="{FF2B5EF4-FFF2-40B4-BE49-F238E27FC236}">
                <a16:creationId xmlns:a16="http://schemas.microsoft.com/office/drawing/2014/main" id="{E5C4F67C-32E4-B9CC-A10D-CD6BF18627E9}"/>
              </a:ext>
            </a:extLst>
          </p:cNvPr>
          <p:cNvSpPr/>
          <p:nvPr/>
        </p:nvSpPr>
        <p:spPr>
          <a:xfrm>
            <a:off x="5014510" y="0"/>
            <a:ext cx="3353313" cy="8506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Αξία</a:t>
            </a:r>
          </a:p>
          <a:p>
            <a:pPr algn="ctr"/>
            <a:r>
              <a:rPr lang="el-GR" dirty="0">
                <a:solidFill>
                  <a:schemeClr val="tx1"/>
                </a:solidFill>
              </a:rPr>
              <a:t>(</a:t>
            </a:r>
            <a:r>
              <a:rPr lang="el-GR" dirty="0">
                <a:solidFill>
                  <a:schemeClr val="tx1"/>
                </a:solidFill>
                <a:hlinkClick r:id="rId5" action="ppaction://hlinksldjump"/>
              </a:rPr>
              <a:t>Αφηρημένη εργασία</a:t>
            </a:r>
            <a:r>
              <a:rPr lang="el-GR" dirty="0">
                <a:solidFill>
                  <a:schemeClr val="tx1"/>
                </a:solidFill>
              </a:rPr>
              <a:t>)</a:t>
            </a:r>
            <a:endParaRPr lang="en-DE" dirty="0">
              <a:solidFill>
                <a:schemeClr val="tx1"/>
              </a:solidFill>
            </a:endParaRPr>
          </a:p>
        </p:txBody>
      </p:sp>
    </p:spTree>
    <p:extLst>
      <p:ext uri="{BB962C8B-B14F-4D97-AF65-F5344CB8AC3E}">
        <p14:creationId xmlns:p14="http://schemas.microsoft.com/office/powerpoint/2010/main" val="204331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E5FE357-B2FA-04BF-42D8-748F4D9CA050}"/>
              </a:ext>
            </a:extLst>
          </p:cNvPr>
          <p:cNvSpPr>
            <a:spLocks noChangeArrowheads="1"/>
          </p:cNvSpPr>
          <p:nvPr/>
        </p:nvSpPr>
        <p:spPr bwMode="auto">
          <a:xfrm>
            <a:off x="31899" y="921874"/>
            <a:ext cx="12099851"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DE"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Μαρξ Κ. (1978). </a:t>
            </a:r>
            <a:r>
              <a:rPr kumimoji="0" lang="en-DE"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Το Κεφάλαιο. Κριτική της πολιτικής οικονομίας</a:t>
            </a:r>
            <a:r>
              <a:rPr kumimoji="0" lang="en-DE"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Τόμος ΙΙΙ. μετ. Π. Μαυρομάτης. Σύγχρονη Εποχή (‘Κεφάλαιο Γ ́’ στο εξής),</a:t>
            </a: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Κεφ. 8. </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Διαφορετική σύνθεση των κεφαλαίων σε διάφορους κλάδους της παραγωγής και διαφορά των ποσοστών κέρδους που προκύπτει από το γεγονός αυτό</a:t>
            </a: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σελ. 179-180</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l-GR" altLang="en-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Σε τούτο τώρα το κεφάλαιο υποθέτουμε, ότι ο βαθμός εκμετάλλευσης της εργασίας, επομένως, και το ποσοστό της υπεραξίας και η διάρκεια της εργάσιμης ημέρας, έχουν το ίδιο μέγεθος, βρίσκονται στο ίδιο επίπεδο σε όλες τις σφαίρες παραγωγής, στις οποίες καταμερίζεται η κοινωνική εργασία σε μια δοσμένη χώρα. Για πολλές διαφορές στην εκμετάλλευση της εργασίας σε διάφορες σφαίρες της παραγωγής, έχει ήδη αποδείξει ο Α. Σμιθ διεξοδικά, ότι εξισώνονται με κάθε λογής πραγματικούς ή από προκατάληψη παραδεχτούς λόγους αντιστάθμισης και γι’ αυτό, οι διαφορές αυτές δεν υπολογίζονται στη διερεύνηση των γενικών σχέσεων, γιατί αποτελούν μόνο φαινομενικές και φθίνουσες διαφορές. Άλλες διαφορές, λ.χ. στο ύψος του μισθού εργασίας, στηρίζονται κατά ένα μεγάλο μέρος τη διαφορά ανάμεσα στην απλή και στη σύνθετη εργασία, που την αναφέραμε ήδη στην αρχή του Βιβλίου Ι, […] και, παρά το ότι κάνουν πολύ ανόμοια τη μοίρα των εργατών στις διάφορες σφαίρες παραγωγής, δεν θίγουν καθόλου τον βαθμό εκμετάλλευσης της εργασίας σ’ αυτές τις διάφορες σφαίρες. </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Αν, λ.χ. πληρώνεται πιο ακριβά η δουλειά ενός χρυσοχόο από τη δουλειά ενός μεροκαματιάρη εργάτη, η υπερεργασία του χρυσοχόου παράγει, ωστόσο, ανάλογα μεγαλύτερη υπεραξία από την υπερεργασία του μεροκαματιάρη. Και αν ακόμα η εξίσωση των μισθών εργασίας και της διάρκειας της εργάσιμης ημέρας, επομένως και του ποσοστού υπεραξίας, ανάμεσα στις διάφορες σφαίρες παραγωγής, μάλιστα ακόμα και ανάμεσα σε διάφορες επενδύσεις κεφαλαίου στην ίδια σφαίρα παραγωγής, παρεμποδίζεται από πολλά τοπικά εμπόδια, ωστόσο, με την πρόοδο της κεφαλαιοκρατικής παραγωγής και με την υπαγωγή όλων των οικονομικών σχέσεων σ’ αυτόν τον τρόπο παραγωγής, συντελείται όλο και περισσότερο η εξίσωση αυτή. Όσο σπουδαία κι αν είναι η μελέτη τέτοιων προστριβών για κάθε ειδική εργασία σχετικά με τον μισθό της εργασίας, ωστόσο δεν πρέπει να παίρνονται υπόψη ότι σε μια γενική διερεύνηση της κεφαλαιοκρατικής παραγωγής, γιατί είναι τυχαίες και μη ουσιαστικές. Σε μια τέτοια γενική διερεύνηση προϋποτίθεται γενικά πάντα, ότι οι πραγματικές σχέσεις ανταποκρίνονται στην έννοια τους, ή, πράγμα που είναι το ίδιο, οι πραγματικές σχέσεις θα εκτίθεται μόνο, εφόσον εκφράζουν το δικό τους γενικό τύπο.»</a:t>
            </a:r>
            <a:endParaRPr kumimoji="0" lang="el-GR" altLang="en-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‘Κεφάλαιο Γ΄’, σημ. 15, Κεφ. 10. </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Εξίσωση του γενικού ποσοστού κέρδους με τον συναγωνισμό. Αγοραίες τιμές και αγοραίες αξίες. Πρόσθετο κέρδος.</a:t>
            </a:r>
            <a:endParaRPr kumimoji="0" lang="el-GR" altLang="en-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σελ. 248-249</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l-GR" altLang="en-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Η διαρκής εξίσωση των διαρκώς αναφυόμενων ανισοτήτων συντελείται τόσο πιο γρήγορα: 1) όσο πιο κινητό είναι το κεφάλαιο, δηλαδή, όσο πιο εύκολα μπορεί να μεταφέρεται από τη μια σφαίρα στην άλλη και από το ένα μέρος στο άλλο, 2) όσο πιο γρήγορα μπορεί η εργατική δύναμη να ρίχνεται από τη μια σφαίρα στην άλλη και από το ένα τοπικό κέντρο παραγωγής στο άλλο. </a:t>
            </a:r>
            <a:endParaRPr kumimoji="0" lang="el-GR" altLang="en-DE"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Το πρώτο σημείο προϋποθέτει πλήρη ελευθερία του εμπορίου στο εσωτερικό της κοινωνίας και </a:t>
            </a:r>
            <a:r>
              <a:rPr kumimoji="0" lang="el-GR" altLang="en-DE" sz="1100"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παραμέριση</a:t>
            </a: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όλων των μονοπωλίων, εκτός από τα φυσικά μονοπώλια, δηλαδή των μονοπωλίων που προκύπτουν από τον ίδιο τον κεφαλαιοκρατικό τρόπο παραγωγής, </a:t>
            </a:r>
            <a:r>
              <a:rPr kumimoji="0" lang="el-GR"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Προϋποθέτει ακόμα την ανάπτυξη του πιστωτικού συστήματος, που συγκεντρώνει την σκόρπια μάζα του διαθέσιμου κοινωνικού κεφαλαίου και το αντιπαραθέτει στους ξεχωριστούς κεφαλαιοκράτες - προϋποθέτει, τέλος, την υποταγή των διαφόρων σφαιρών παραγωγής σε κεφαλαιοκράτες. Αυτό το τελευταίο συμπεριλαμβανόταν ήδη στην προϋπόθεσή μας, όταν παραδεχτήκαμε ότι πρόκειται για μετατροπή των αξιών σε τιμές παραγωγής σε όλες τις σφαίρες, στις οποίες η παραγωγή ασκείται με κεφαλαιοκρατικό τρόπο. </a:t>
            </a: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Αυτή η ίδια η εξίσωση, όμως, σκοντάφτει σε μεγαλύτερα εμπόδια, όταν πολυάριθμες και μαζικές σφαίρες παραγωγής, που ασκούνται με μη κεφαλαιοκρατικό τρόπο (π.χ. η γεωργία που ασκείται από </a:t>
            </a:r>
            <a:r>
              <a:rPr kumimoji="0" lang="el-GR" altLang="en-DE" sz="1100"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μικροαγρότες</a:t>
            </a: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παρεισδύουν ανάμεσα στις κεφαλαιοκρατικές επιχειρήσεις και μπλέκονται μ΄ αυτές. </a:t>
            </a:r>
            <a:r>
              <a:rPr kumimoji="0" lang="el-GR" altLang="en-DE" sz="110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Τέλος, το πρώτο σημείο προϋποθέτει μεγάλη πυκνότητα του πληθυσμού.</a:t>
            </a:r>
            <a:endParaRPr kumimoji="0" lang="el-GR" altLang="en-DE" sz="110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Το δεύτερο προϋποθέτει την κατάργηση όλων των νόμων, που εμποδίζουν τους εργάτες να μετακινούνται από τη μια σφαίρα παραγωγής στην άλλη ή από ένα τοπικό κέντρο παραγωγής σε ένα οποιοδήποτε άλλο. Την αδιαφορία του εργάτη ως προς το περιεχόμενο της δουλειάς του. Την όσο το δυνατό αναγωγή της εργασίας σε όλες τις σφαίρες παραγωγής σε απλή εργασία. Την απαλλαγή των εργατών από κάθε επαγγελματική προκατάληψη. Τέλος και ιδίως προϋποθέτει την υποταγή του εργάτη στον κεφαλαιοκρατικό τρόπο παραγωγής. Η παραπέρα ανάπτυξη του θέματος ανήκει στην ειδική μελέτη του συναγωνισμού.»</a:t>
            </a:r>
            <a:endParaRPr kumimoji="0" lang="el-GR" altLang="en-DE"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Εφιστούμε την προσοχή στον αναγνώστη στη σημασία του ελεύθερου ανταγωνισμού και της κινητικότητας των εργατών από κλάδο σε κλάδο και από επιχείρηση σε επιχείρηση για την τάση εξίσωσης προς ένα γενικό ποσοστό υπεραξίας (όπως και της κινητικότητας των κεφαλαίων, δηλ. της απουσίας μονοπωλίων, για την αντίστοιχη τάση προς ένα γενικό ποσοστό κέρδους). Πιο αναλυτικά για την τάση αυτή, όπως και για τη σύνδεσή της με την τυπική πολιτική ελευθερία των εργατών, βλ. στο </a:t>
            </a:r>
            <a:r>
              <a:rPr kumimoji="0" lang="el-GR"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Cogliano, J. F. (2011). </a:t>
            </a:r>
            <a:r>
              <a:rPr kumimoji="0" lang="en-US" altLang="en-DE"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Smith’s ‘perfect liberty’ and Marx’s equalized rate of surplus-value</a:t>
            </a:r>
            <a:r>
              <a:rPr kumimoji="0" lang="en-US" altLang="en-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 Department of Economics, The New School for Social Research, WP, (08).</a:t>
            </a:r>
            <a:endParaRPr kumimoji="0" lang="en-US" altLang="en-DE" sz="1100" b="0" i="0" u="none" strike="noStrike" cap="none" normalizeH="0" baseline="0" dirty="0">
              <a:ln>
                <a:noFill/>
              </a:ln>
              <a:solidFill>
                <a:schemeClr val="tx1"/>
              </a:solidFill>
              <a:effectLst/>
              <a:latin typeface="Arial" panose="020B0604020202020204" pitchFamily="34" charset="0"/>
            </a:endParaRPr>
          </a:p>
        </p:txBody>
      </p:sp>
      <p:sp>
        <p:nvSpPr>
          <p:cNvPr id="5" name="Rounded Rectangle 4">
            <a:extLst>
              <a:ext uri="{FF2B5EF4-FFF2-40B4-BE49-F238E27FC236}">
                <a16:creationId xmlns:a16="http://schemas.microsoft.com/office/drawing/2014/main" id="{A92EC0AE-E690-C264-B3DB-E0285A0AADE2}"/>
              </a:ext>
            </a:extLst>
          </p:cNvPr>
          <p:cNvSpPr/>
          <p:nvPr/>
        </p:nvSpPr>
        <p:spPr>
          <a:xfrm>
            <a:off x="5794744" y="0"/>
            <a:ext cx="6212958" cy="9218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Παραγωγή (απόλυτης &amp; σχετικής) υπεραξίας</a:t>
            </a:r>
          </a:p>
          <a:p>
            <a:pPr algn="ctr"/>
            <a:r>
              <a:rPr lang="el-GR" dirty="0">
                <a:solidFill>
                  <a:schemeClr val="tx1"/>
                </a:solidFill>
              </a:rPr>
              <a:t>Καπιταλιστική εκμετάλλευση και καταπίεση.</a:t>
            </a:r>
          </a:p>
          <a:p>
            <a:pPr algn="ctr"/>
            <a:r>
              <a:rPr lang="el-GR" dirty="0">
                <a:solidFill>
                  <a:schemeClr val="tx1"/>
                </a:solidFill>
                <a:hlinkClick r:id="rId3" action="ppaction://hlinksldjump"/>
              </a:rPr>
              <a:t>Ενιαίος βαθμός εκμετάλλευσης (ποσοστό υπεραξίας)</a:t>
            </a:r>
            <a:endParaRPr lang="el-GR" dirty="0">
              <a:solidFill>
                <a:schemeClr val="tx1"/>
              </a:solidFill>
            </a:endParaRPr>
          </a:p>
        </p:txBody>
      </p:sp>
    </p:spTree>
    <p:extLst>
      <p:ext uri="{BB962C8B-B14F-4D97-AF65-F5344CB8AC3E}">
        <p14:creationId xmlns:p14="http://schemas.microsoft.com/office/powerpoint/2010/main" val="366490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CD1E4-E917-9D76-1246-7CE9A10D657A}"/>
              </a:ext>
            </a:extLst>
          </p:cNvPr>
          <p:cNvSpPr txBox="1"/>
          <p:nvPr/>
        </p:nvSpPr>
        <p:spPr>
          <a:xfrm>
            <a:off x="593650" y="1723717"/>
            <a:ext cx="11293549" cy="5016758"/>
          </a:xfrm>
          <a:prstGeom prst="rect">
            <a:avLst/>
          </a:prstGeom>
          <a:noFill/>
        </p:spPr>
        <p:txBody>
          <a:bodyPr wrap="square">
            <a:spAutoFit/>
          </a:bodyPr>
          <a:lstStyle/>
          <a:p>
            <a:pPr algn="just"/>
            <a:r>
              <a:rPr lang="el-GR" sz="2000" dirty="0">
                <a:effectLst/>
                <a:latin typeface="Times New Roman" panose="02020603050405020304" pitchFamily="18" charset="0"/>
                <a:ea typeface="Times New Roman" panose="02020603050405020304" pitchFamily="18" charset="0"/>
              </a:rPr>
              <a:t>Μαρξ Κ. (1990). </a:t>
            </a:r>
            <a:r>
              <a:rPr lang="el-GR" sz="2000" i="1" dirty="0">
                <a:effectLst/>
                <a:latin typeface="Times New Roman" panose="02020603050405020304" pitchFamily="18" charset="0"/>
                <a:ea typeface="Times New Roman" panose="02020603050405020304" pitchFamily="18" charset="0"/>
              </a:rPr>
              <a:t>Βασικές γραμμές της κριτικής της Πολιτικής Οικονομίας [</a:t>
            </a:r>
            <a:r>
              <a:rPr lang="el-GR" sz="2000" i="1" dirty="0" err="1">
                <a:effectLst/>
                <a:latin typeface="Times New Roman" panose="02020603050405020304" pitchFamily="18" charset="0"/>
                <a:ea typeface="Times New Roman" panose="02020603050405020304" pitchFamily="18" charset="0"/>
              </a:rPr>
              <a:t>Grundrisse</a:t>
            </a:r>
            <a:r>
              <a:rPr lang="el-GR" sz="2000" i="1" dirty="0">
                <a:effectLst/>
                <a:latin typeface="Times New Roman" panose="02020603050405020304" pitchFamily="18" charset="0"/>
                <a:ea typeface="Times New Roman" panose="02020603050405020304" pitchFamily="18" charset="0"/>
              </a:rPr>
              <a:t>]</a:t>
            </a:r>
            <a:r>
              <a:rPr lang="el-GR" sz="2000" dirty="0">
                <a:effectLst/>
                <a:latin typeface="Times New Roman" panose="02020603050405020304" pitchFamily="18" charset="0"/>
                <a:ea typeface="Times New Roman" panose="02020603050405020304" pitchFamily="18" charset="0"/>
              </a:rPr>
              <a:t> </a:t>
            </a:r>
            <a:r>
              <a:rPr lang="el-GR" sz="2000" dirty="0" err="1">
                <a:effectLst/>
                <a:latin typeface="Times New Roman" panose="02020603050405020304" pitchFamily="18" charset="0"/>
                <a:ea typeface="Times New Roman" panose="02020603050405020304" pitchFamily="18" charset="0"/>
              </a:rPr>
              <a:t>τόμ</a:t>
            </a:r>
            <a:r>
              <a:rPr lang="el-GR" sz="2000" dirty="0">
                <a:effectLst/>
                <a:latin typeface="Times New Roman" panose="02020603050405020304" pitchFamily="18" charset="0"/>
                <a:ea typeface="Times New Roman" panose="02020603050405020304" pitchFamily="18" charset="0"/>
              </a:rPr>
              <a:t>. Β΄, </a:t>
            </a:r>
            <a:r>
              <a:rPr lang="el-GR" sz="2000" dirty="0" err="1">
                <a:effectLst/>
                <a:latin typeface="Times New Roman" panose="02020603050405020304" pitchFamily="18" charset="0"/>
                <a:ea typeface="Times New Roman" panose="02020603050405020304" pitchFamily="18" charset="0"/>
              </a:rPr>
              <a:t>προλ</a:t>
            </a:r>
            <a:r>
              <a:rPr lang="el-GR" sz="2000" dirty="0">
                <a:effectLst/>
                <a:latin typeface="Times New Roman" panose="02020603050405020304" pitchFamily="18" charset="0"/>
                <a:ea typeface="Times New Roman" panose="02020603050405020304" pitchFamily="18" charset="0"/>
              </a:rPr>
              <a:t>.-</a:t>
            </a:r>
            <a:r>
              <a:rPr lang="el-GR" sz="2000" dirty="0" err="1">
                <a:effectLst/>
                <a:latin typeface="Times New Roman" panose="02020603050405020304" pitchFamily="18" charset="0"/>
                <a:ea typeface="Times New Roman" panose="02020603050405020304" pitchFamily="18" charset="0"/>
              </a:rPr>
              <a:t>μτφρ</a:t>
            </a:r>
            <a:r>
              <a:rPr lang="el-GR" sz="2000" dirty="0">
                <a:effectLst/>
                <a:latin typeface="Times New Roman" panose="02020603050405020304" pitchFamily="18" charset="0"/>
                <a:ea typeface="Times New Roman" panose="02020603050405020304" pitchFamily="18" charset="0"/>
              </a:rPr>
              <a:t>.-σημ. Διονύσης </a:t>
            </a:r>
            <a:r>
              <a:rPr lang="el-GR" sz="2000" dirty="0" err="1">
                <a:effectLst/>
                <a:latin typeface="Times New Roman" panose="02020603050405020304" pitchFamily="18" charset="0"/>
                <a:ea typeface="Times New Roman" panose="02020603050405020304" pitchFamily="18" charset="0"/>
              </a:rPr>
              <a:t>Διβάρης</a:t>
            </a:r>
            <a:r>
              <a:rPr lang="el-GR" sz="2000" dirty="0">
                <a:effectLst/>
                <a:latin typeface="Times New Roman" panose="02020603050405020304" pitchFamily="18" charset="0"/>
                <a:ea typeface="Times New Roman" panose="02020603050405020304" pitchFamily="18" charset="0"/>
              </a:rPr>
              <a:t>, Στοχαστής, Αθήνα, σελ. 497-499:</a:t>
            </a:r>
          </a:p>
          <a:p>
            <a:pPr algn="just"/>
            <a:endParaRPr lang="en-DE" sz="2000" dirty="0">
              <a:effectLst/>
              <a:latin typeface="Times New Roman" panose="02020603050405020304" pitchFamily="18" charset="0"/>
              <a:ea typeface="Times New Roman" panose="02020603050405020304" pitchFamily="18" charset="0"/>
            </a:endParaRPr>
          </a:p>
          <a:p>
            <a:pPr algn="just"/>
            <a:r>
              <a:rPr lang="el-GR" sz="2000" i="1" dirty="0">
                <a:effectLst/>
                <a:latin typeface="Times New Roman" panose="02020603050405020304" pitchFamily="18" charset="0"/>
                <a:ea typeface="Times New Roman" panose="02020603050405020304" pitchFamily="18" charset="0"/>
              </a:rPr>
              <a:t>«Ο ανταγωνισμός, […] εμφανίζεται ιστορικά σαν διάλυση του συντεχνιακού καταναγκασμού, της κυβερνητικής ρύθμισης, των εσωτερικών δασμών και παρόμοιων μέτρων στο εσωτερικό μιας χώρας, και στην παγκόσμια αγορά σαν άρση της απομόνωσης, απαγόρευσης ή προστατευτισμού – </a:t>
            </a:r>
            <a:r>
              <a:rPr lang="el-GR" sz="2000" i="1" dirty="0" err="1">
                <a:effectLst/>
                <a:latin typeface="Times New Roman" panose="02020603050405020304" pitchFamily="18" charset="0"/>
                <a:ea typeface="Times New Roman" panose="02020603050405020304" pitchFamily="18" charset="0"/>
              </a:rPr>
              <a:t>μ΄ένα</a:t>
            </a:r>
            <a:r>
              <a:rPr lang="el-GR" sz="2000" i="1" dirty="0">
                <a:effectLst/>
                <a:latin typeface="Times New Roman" panose="02020603050405020304" pitchFamily="18" charset="0"/>
                <a:ea typeface="Times New Roman" panose="02020603050405020304" pitchFamily="18" charset="0"/>
              </a:rPr>
              <a:t> λόγο, […] εμφανίζεται ιστορικά σαν άρνηση των ορίων και φραγμών που χαρακτήριζαν τις προηγούμενες από το κεφάλαιο παραγωγικές βαθμίδες […] Τα όρια αυτά έγιναν φραγμοί μονάχα όταν οι παραγωγικές δυνάμεις και οι σχέσεις συναλλαγής είχαν αναπτυχθεί αρκετά ώστε το κεφάλαιο σαν τέτοιο να μπορεί να προβάλει σαν ρυθμιστική αρχή της παραγωγής. […] </a:t>
            </a:r>
            <a:r>
              <a:rPr lang="el-GR" sz="2000" b="1" i="1" dirty="0">
                <a:effectLst/>
                <a:latin typeface="Times New Roman" panose="02020603050405020304" pitchFamily="18" charset="0"/>
                <a:ea typeface="Times New Roman" panose="02020603050405020304" pitchFamily="18" charset="0"/>
              </a:rPr>
              <a:t>Ο ελεύθερος ανταγωνισμός είναι η σχέση του κεφαλαίου προς τον εαυτό του σαν ένα άλλο κεφάλαιο, δηλαδή η πραγματική συμπεριφορά του κεφαλαίου σαν κεφαλαίου. Οι εσωτερικοί νόμοι του κεφαλαίου – που στα ιστορικά </a:t>
            </a:r>
            <a:r>
              <a:rPr lang="el-GR" sz="2000" b="1" i="1" dirty="0" err="1">
                <a:effectLst/>
                <a:latin typeface="Times New Roman" panose="02020603050405020304" pitchFamily="18" charset="0"/>
                <a:ea typeface="Times New Roman" panose="02020603050405020304" pitchFamily="18" charset="0"/>
              </a:rPr>
              <a:t>προστάδια</a:t>
            </a:r>
            <a:r>
              <a:rPr lang="el-GR" sz="2000" b="1" i="1" dirty="0">
                <a:effectLst/>
                <a:latin typeface="Times New Roman" panose="02020603050405020304" pitchFamily="18" charset="0"/>
                <a:ea typeface="Times New Roman" panose="02020603050405020304" pitchFamily="18" charset="0"/>
              </a:rPr>
              <a:t> της εξέλιξής του εμφανίζονται μόνο σαν τάσεις -τοποθετούνται τώρα σαν νόμοι• […] Ο ελεύθερος ανταγωνισμός είναι η πραγματική ανάπτυξη του κεφαλαίου. Αυτός τοποθετεί σαν εξωτερική αναγκαιότητα για το ατομικό κεφάλαιο αυτό που ανταποκρίνεται στη φύση του κεφαλαίου, στο τρόπο παραγωγής που βασίζεται στο κεφάλαιο, αυτό που ανταποκρίνεται στην έννοια του κεφαλαίου.»</a:t>
            </a:r>
            <a:endParaRPr lang="en-DE" sz="2000" b="1" dirty="0">
              <a:effectLst/>
              <a:latin typeface="Times New Roman" panose="02020603050405020304" pitchFamily="18" charset="0"/>
              <a:ea typeface="Times New Roman" panose="02020603050405020304" pitchFamily="18" charset="0"/>
            </a:endParaRPr>
          </a:p>
        </p:txBody>
      </p:sp>
      <p:sp>
        <p:nvSpPr>
          <p:cNvPr id="6" name="Rounded Rectangle 5">
            <a:extLst>
              <a:ext uri="{FF2B5EF4-FFF2-40B4-BE49-F238E27FC236}">
                <a16:creationId xmlns:a16="http://schemas.microsoft.com/office/drawing/2014/main" id="{1DF1B712-0F3E-353C-C3EF-BA482A3F7DFD}"/>
              </a:ext>
            </a:extLst>
          </p:cNvPr>
          <p:cNvSpPr/>
          <p:nvPr/>
        </p:nvSpPr>
        <p:spPr>
          <a:xfrm>
            <a:off x="4213770" y="117525"/>
            <a:ext cx="2991430" cy="15636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Διανομή</a:t>
            </a:r>
          </a:p>
          <a:p>
            <a:pPr algn="ctr"/>
            <a:r>
              <a:rPr lang="el-GR" dirty="0">
                <a:solidFill>
                  <a:schemeClr val="tx1"/>
                </a:solidFill>
                <a:hlinkClick r:id="rId2" action="ppaction://hlinksldjump"/>
              </a:rPr>
              <a:t>Ελεύθερος ανταγωνισμός</a:t>
            </a:r>
            <a:endParaRPr lang="el-GR" dirty="0">
              <a:solidFill>
                <a:schemeClr val="tx1"/>
              </a:solidFill>
            </a:endParaRPr>
          </a:p>
          <a:p>
            <a:pPr algn="ctr"/>
            <a:r>
              <a:rPr lang="el-GR" dirty="0">
                <a:solidFill>
                  <a:schemeClr val="tx1"/>
                </a:solidFill>
              </a:rPr>
              <a:t>Γενικό ποσοστό κέρδους</a:t>
            </a:r>
          </a:p>
          <a:p>
            <a:pPr algn="ctr"/>
            <a:r>
              <a:rPr lang="el-GR" dirty="0">
                <a:solidFill>
                  <a:schemeClr val="tx1"/>
                </a:solidFill>
              </a:rPr>
              <a:t>Τιμές παραγωγής</a:t>
            </a:r>
          </a:p>
        </p:txBody>
      </p:sp>
    </p:spTree>
    <p:extLst>
      <p:ext uri="{BB962C8B-B14F-4D97-AF65-F5344CB8AC3E}">
        <p14:creationId xmlns:p14="http://schemas.microsoft.com/office/powerpoint/2010/main" val="50609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0133B-1854-015A-BE11-040464BE2AA7}"/>
              </a:ext>
            </a:extLst>
          </p:cNvPr>
          <p:cNvSpPr>
            <a:spLocks noGrp="1"/>
          </p:cNvSpPr>
          <p:nvPr>
            <p:ph idx="1"/>
          </p:nvPr>
        </p:nvSpPr>
        <p:spPr>
          <a:xfrm>
            <a:off x="494269" y="1804086"/>
            <a:ext cx="11442357" cy="4830077"/>
          </a:xfrm>
        </p:spPr>
        <p:txBody>
          <a:bodyPr>
            <a:normAutofit/>
          </a:bodyPr>
          <a:lstStyle/>
          <a:p>
            <a:r>
              <a:rPr lang="el-GR" b="1" dirty="0"/>
              <a:t>Ιμπεριαλιστικός καπιταλισμός:</a:t>
            </a:r>
            <a:r>
              <a:rPr lang="el-GR" dirty="0"/>
              <a:t> πρακτικές καπιταλιστικής εκμετάλλευσης και καταπίεσης ιδιάζουσες του (</a:t>
            </a:r>
            <a:r>
              <a:rPr lang="el-GR" dirty="0" err="1"/>
              <a:t>κρατικο</a:t>
            </a:r>
            <a:r>
              <a:rPr lang="el-GR" dirty="0"/>
              <a:t>)μονοπωλιακού σταδίου του καπιταλισμού</a:t>
            </a:r>
          </a:p>
          <a:p>
            <a:endParaRPr lang="el-GR" dirty="0"/>
          </a:p>
          <a:p>
            <a:endParaRPr lang="el-GR" dirty="0"/>
          </a:p>
          <a:p>
            <a:endParaRPr lang="el-GR" dirty="0"/>
          </a:p>
          <a:p>
            <a:endParaRPr lang="el-GR" dirty="0"/>
          </a:p>
          <a:p>
            <a:endParaRPr lang="el-GR" dirty="0"/>
          </a:p>
          <a:p>
            <a:r>
              <a:rPr lang="el-GR" b="1" dirty="0"/>
              <a:t>Καπιταλιστικός ιμπεριαλισμός:</a:t>
            </a:r>
            <a:r>
              <a:rPr lang="el-GR" dirty="0"/>
              <a:t> πρακτικές καπιταλιστικής εκμετάλλευσης και καταπίεσης στη διεθνή αγορά και στις διεθνείς (διακρατικές) σχέσεις</a:t>
            </a:r>
            <a:endParaRPr lang="en-DE" dirty="0"/>
          </a:p>
        </p:txBody>
      </p:sp>
      <p:sp>
        <p:nvSpPr>
          <p:cNvPr id="4" name="Down Arrow 3">
            <a:extLst>
              <a:ext uri="{FF2B5EF4-FFF2-40B4-BE49-F238E27FC236}">
                <a16:creationId xmlns:a16="http://schemas.microsoft.com/office/drawing/2014/main" id="{483E01DE-EF90-89D6-6767-B1083259F67A}"/>
              </a:ext>
            </a:extLst>
          </p:cNvPr>
          <p:cNvSpPr/>
          <p:nvPr/>
        </p:nvSpPr>
        <p:spPr>
          <a:xfrm>
            <a:off x="5251622" y="2872237"/>
            <a:ext cx="1149178" cy="26937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itle 1">
            <a:extLst>
              <a:ext uri="{FF2B5EF4-FFF2-40B4-BE49-F238E27FC236}">
                <a16:creationId xmlns:a16="http://schemas.microsoft.com/office/drawing/2014/main" id="{D60A2A8B-23E6-A425-F216-AE83DD8602FE}"/>
              </a:ext>
            </a:extLst>
          </p:cNvPr>
          <p:cNvSpPr>
            <a:spLocks noGrp="1"/>
          </p:cNvSpPr>
          <p:nvPr>
            <p:ph type="title"/>
          </p:nvPr>
        </p:nvSpPr>
        <p:spPr>
          <a:xfrm>
            <a:off x="0" y="-222282"/>
            <a:ext cx="10515600" cy="1325563"/>
          </a:xfrm>
        </p:spPr>
        <p:txBody>
          <a:bodyPr/>
          <a:lstStyle/>
          <a:p>
            <a:r>
              <a:rPr lang="el-GR" dirty="0"/>
              <a:t>Αποσαφήνιση εννοιών</a:t>
            </a:r>
            <a:endParaRPr lang="en-DE" dirty="0"/>
          </a:p>
        </p:txBody>
      </p:sp>
    </p:spTree>
    <p:extLst>
      <p:ext uri="{BB962C8B-B14F-4D97-AF65-F5344CB8AC3E}">
        <p14:creationId xmlns:p14="http://schemas.microsoft.com/office/powerpoint/2010/main" val="18232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2BED707-FBC2-3D45-FC40-75F80824AA11}"/>
              </a:ext>
            </a:extLst>
          </p:cNvPr>
          <p:cNvSpPr>
            <a:spLocks noChangeArrowheads="1"/>
          </p:cNvSpPr>
          <p:nvPr/>
        </p:nvSpPr>
        <p:spPr bwMode="auto">
          <a:xfrm>
            <a:off x="81516" y="1605586"/>
            <a:ext cx="121104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Αντιγράφουμε από το 14</a:t>
            </a:r>
            <a:r>
              <a:rPr kumimoji="0" lang="en-DE" altLang="en-DE" sz="16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ο</a:t>
            </a: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Κεφάλαιο </a:t>
            </a:r>
            <a:r>
              <a:rPr kumimoji="0" lang="el-GR" altLang="en-DE"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Αιτίες που αντιδρούν</a:t>
            </a: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σελ. 297, στο ‘Κεφάλαιο Γ΄’, σημ. 15, όπου καταγράφονται οι αντίρροπες τάσεις στην πτώση του μέσου ποσοστού κέρδους: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n-D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«ΙΙ. Συμπίεση του μισθού της εργασίας κάτω από την αξία της εργατικής δύναμης.</a:t>
            </a:r>
            <a:endParaRPr kumimoji="0" lang="el-GR" altLang="en-D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Μόνο εμπειρικά αναφέρουμε εδώ το περιστατικό αυτό, γιατί πράγματι, όπως και πολλά άλλα που θα μπορούσαν να αναφερθούν εδώ, δεν έχει σχέση με τη γενική ανάλυση του κεφαλαίου, αλλά ανήκει στη μελέτη του συναγωνισμού, που δεν τον πραγματεύεται τούτο το έργο. Και όμως είναι ένα από τα σημαντικότερα αίτια, που συγκρατούν την τάση πτώσης του ποσοστού κέρδους.</a:t>
            </a:r>
            <a:r>
              <a:rPr kumimoji="0" lang="el-GR" altLang="en-DE"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l-GR" altLang="en-D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Παρατηρούμε ότι ο Μαρξ αν και παραδέχεται την εμπειρική σημασία της συμπίεσης της τιμής της εργατικής δύναμης κάτω από την αξία της, δηλ. της υπερεκμετάλλευσης, τη θεωρεί ως εξωτερική των ουσιαστικών νόμων του ΚΤΠ που πραγματεύεται στο «Κεφάλαιο». Αυτό δεν είναι παράλογο στο βαθμό που όντως ίσχυε την εποχή του Μαρξ, εφόσον τότε η παραγωγή δεν ήταν διεθνοποιημένη, όπως σήμερα, και οι σχέσεις μεταξύ των διαφορετικών εθνικών κρατών, δηλ. των εθνικών οικονομιών, μεταξύ των οποίων επικρατούν διαφορετικές συνθήκες αναπαραγωγής της εργασιακής δύναμης, με διαφορετικό «</a:t>
            </a:r>
            <a:r>
              <a:rPr kumimoji="0" lang="el-GR" altLang="en-DE"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ηθικο</a:t>
            </a: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-ιστορικό» στοιχείο, διαφορετικές συνθήκες ταξικής πάλης </a:t>
            </a:r>
            <a:r>
              <a:rPr kumimoji="0" lang="el-GR" altLang="en-DE"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κ.ο.κ.</a:t>
            </a: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ήταν εξωτερικές της καπιταλιστικής παραγωγής, και κυριαρχούνταν από το εμπόριο είτε πρώτων υλών, είτε έτοιμων βιομηχανικών προϊόντων (βλ. και το σχετικό με το εξωτερικό εμπόριο σημείο V στην ίδια παράγραφο από το </a:t>
            </a:r>
            <a:r>
              <a:rPr kumimoji="0" lang="el-GR" altLang="en-DE"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Κεφάλαίο</a:t>
            </a:r>
            <a:r>
              <a:rPr kumimoji="0" lang="el-GR" altLang="en-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Γ΄). Πολλές φορές, δε, οι μεγάλες διαφορές στην αξία της εργασιακής δύναμης παρατηρούνταν μεταξύ καπιταλιστικών κρατών και κρατών όπου κυριαρχούσαν ακόμη προ-καπιταλιστικοί τρόποι παραγωγής. Γενικά, η «άνιση ανταλλαγή» μεταξύ κεφαλαίου και εργασίας, δηλ. η πληρωμή της εργατικής δύναμης κάτω από την αξία της, απορρίπτεται από τον Μαρξ ως δυνατότητα εντός της συστηματικής λογικής του κεφαλαίου. Όπως θα ισχυριστούμε στη συνέχεια, όμως, ενώ αυτό μπορεί όντως να ισχύει κατά την προοδευτική περίοδο της ιστορίας του ΚΤΠ, δεν ισχύει πλέον για το σύγχρονο, υπερώριμο, στάδιο του καπιταλιστικού που «σαπίζει» και καταφεύγει σε μέσα, αντίθετα με την ίδια του τη φύση, προκειμένου να επιβιώσει.</a:t>
            </a:r>
            <a:endParaRPr kumimoji="0" lang="el-GR" altLang="en-DE" sz="1600" b="0" i="0" u="none" strike="noStrike" cap="none" normalizeH="0" baseline="0" dirty="0">
              <a:ln>
                <a:noFill/>
              </a:ln>
              <a:solidFill>
                <a:schemeClr val="tx1"/>
              </a:solidFill>
              <a:effectLst/>
              <a:latin typeface="Arial" panose="020B0604020202020204" pitchFamily="34" charset="0"/>
            </a:endParaRPr>
          </a:p>
        </p:txBody>
      </p:sp>
      <p:sp>
        <p:nvSpPr>
          <p:cNvPr id="5" name="Rounded Rectangle 4">
            <a:extLst>
              <a:ext uri="{FF2B5EF4-FFF2-40B4-BE49-F238E27FC236}">
                <a16:creationId xmlns:a16="http://schemas.microsoft.com/office/drawing/2014/main" id="{1DE79345-5FD7-B591-5CE8-05E4456ADC2D}"/>
              </a:ext>
            </a:extLst>
          </p:cNvPr>
          <p:cNvSpPr/>
          <p:nvPr/>
        </p:nvSpPr>
        <p:spPr>
          <a:xfrm>
            <a:off x="7114556" y="129207"/>
            <a:ext cx="4735574" cy="12059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Καπιταλιστική </a:t>
            </a:r>
            <a:r>
              <a:rPr lang="el-GR" b="1" dirty="0">
                <a:solidFill>
                  <a:srgbClr val="C00000"/>
                </a:solidFill>
                <a:hlinkClick r:id="rId2" action="ppaction://hlinksldjump"/>
              </a:rPr>
              <a:t>υπερεκμετάλλευση</a:t>
            </a:r>
            <a:r>
              <a:rPr lang="el-GR" b="1" dirty="0">
                <a:solidFill>
                  <a:schemeClr val="tx1"/>
                </a:solidFill>
              </a:rPr>
              <a:t> </a:t>
            </a:r>
            <a:r>
              <a:rPr lang="el-GR" dirty="0">
                <a:solidFill>
                  <a:schemeClr val="tx1"/>
                </a:solidFill>
              </a:rPr>
              <a:t>(«διπλή και τριπλή») και αυξημένη καταπίεση.</a:t>
            </a:r>
          </a:p>
          <a:p>
            <a:pPr algn="ctr"/>
            <a:r>
              <a:rPr lang="el-GR" dirty="0">
                <a:solidFill>
                  <a:schemeClr val="tx1"/>
                </a:solidFill>
              </a:rPr>
              <a:t>Διασπορά βαθμών εκμετάλλευσης (ποσοστού υπεραξίας)</a:t>
            </a:r>
          </a:p>
        </p:txBody>
      </p:sp>
    </p:spTree>
    <p:extLst>
      <p:ext uri="{BB962C8B-B14F-4D97-AF65-F5344CB8AC3E}">
        <p14:creationId xmlns:p14="http://schemas.microsoft.com/office/powerpoint/2010/main" val="193876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26A1B4-5602-530A-AB50-7A99462B5F1B}"/>
              </a:ext>
            </a:extLst>
          </p:cNvPr>
          <p:cNvSpPr>
            <a:spLocks noChangeArrowheads="1"/>
          </p:cNvSpPr>
          <p:nvPr/>
        </p:nvSpPr>
        <p:spPr bwMode="auto">
          <a:xfrm>
            <a:off x="100913" y="858704"/>
            <a:ext cx="1199017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Ιμπεριαλισμός’, σημ. 2, σελ. 144:</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«Τα μονοπώλια, η ολιγαρχία, η τάση προς την κυριαρχία στη θέση των τάσεων προς την ελευθερία, η εκμετάλλευση ολοένα και μεγαλύτερου αριθμού μικρών η αδύνατων εθνών από μια μικρή χούφτα πλουσιότατα ή ισχυρότατα έθνη – όλα αυτά γέννησαν τα διακριτικά γνωρίσματα του ιμπεριαλισμού, που μας αναγκάζουν να τον χαρακτηρίσουμε σαν</a:t>
            </a:r>
            <a:r>
              <a:rPr kumimoji="0" lang="el-GR" altLang="en-DE"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παρασιτικό καπιταλισμό ή καπιταλισμό που σαπίζει.»</a:t>
            </a:r>
            <a:endParaRPr kumimoji="0" lang="el-GR" altLang="en-DE"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Κι αργότερα, στη σελ. 147:</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«Απ’ όσα είπαμε πιο πάνω για την οικονομική ουσία του ιμπεριαλισμού βγαίνει ότι πρέπει να τον χαρακτηρίσουμε μεταβατικό ή, πιο σωστά, </a:t>
            </a:r>
            <a:r>
              <a:rPr kumimoji="0" lang="el-GR" altLang="en-DE"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σαν καπιταλισμό που πεθαίνει</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Μάλιστα στο Λένιν ΒΙ. (2006).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Τα αποτελέσματα της συζήτησης για την αυτοδιάθεση</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Σύγχρονη Εποχή. Αθήνα.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7. Μαρξισμός ή προυντονισμός;</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σελ. 144, γίνεται φανερό ότι ο ιμπεριαλισμός αποτελεί την ιστορική απάντηση του κεφαλαίου στην υπερωρίμανσή του, τη στρατηγική με την οποία επιβιώνει και παρατείνει ιστορικά την κυριαρχία του:</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Μαρξ και ο Ένγκελς δεν έζησαν να δουν τον ιμπεριαλισμό. Τώρα έχει διαμορφωθεί ένα σύστημα μιας χούφτας (5 - 6 τον αριθμό) ‘μεγάλων’ ιμπεριαλιστικών δυνάμεων, που η καθεμιά τους καταπιέζει ξένα έθνη και η καταπίεση αυτή είναι μια από τις πηγές </a:t>
            </a:r>
            <a:r>
              <a:rPr kumimoji="0" lang="el-GR" altLang="en-DE"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για ν’ αναβάλλεται τεχνητά η πτώση του καπιταλισμού, να υποστηρίζεται τεχνητά ο οπορτουνισμός και ο σοσιαλσωβινισμός των ιμπεριαλιστικών Δυνάμεων που κυριαρχούν στον κόσμο</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l-GR" altLang="en-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Αυτή η στρατηγική επιβίωσης έρχεται μέσα από μια αλλαγή της ίδιας της ουσίας του, όπως διακρίνουμε πίσω από τις γραμμές στο Λένιν ΒΙ. (2013).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Για τον πόλεμο και τη σοσιαλιστική επανάσταση</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Σύγχρονη Εποχή, Αθήνα. (‘Πόλεμος &amp; Επανάσταση’ στο εξής), </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Κεφάλαιο Ι. Οι αρχές του σοσιαλισμού και ο πόλεμος του 1914-1915. Ο σημερινός πόλεμος είναι πόλεμος ιμπεριαλιστικός.</a:t>
            </a:r>
            <a:r>
              <a:rPr kumimoji="0" lang="el-GR" altLang="en-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σελ. 106-107:</a:t>
            </a:r>
            <a:endPar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ιμπεριαλισμός είναι η ανώτατη βαθμίδα ανάπτυξης του καπιταλισμού, στην οποία έφτασε μόλις τον 20ό αιώνα. Ο καπιταλισμός δεν χωράει πια στα στενά πλαίσια των εθνικών κρατών, που χωρίς το σχηματισμό τους δεν μπορούσε να ανατρέψει τη φεουδαρχία. Ο καπιταλισμός έχει αναπτύξει σε τέτοιο βαθμό τη συγκέντρωση ώστε τα συνδικάτα, τα τραστ, οι ενώσεις των καπιταλιστών-δισεκατομμυριούχων έχουν βάλει στο χέρι ολόκληρους κλάδους της βιομηχανίας και σχεδόν όλη η υδρόγειος έχει μοιραστεί ανάμεσα στους ‘μεγιστάνες του κεφαλαίου’ είτε με τη μορφή των αποικιών είτε με το τύλιγμα των ξένων χωρών σε χιλιάδες νήματα της οικονομικής εκμετάλλευσης. Το ελεύθερο εμπόριο και ο συναγωνισμός έχουν αντικατασταθεί από την τάση προς το μονοπώλιο, προς την κατάκτηση εδαφών για επένδυση κεφαλαίων, για εξαγωγή πρώτων υλών κτλ. Από απελευθερωτής των εθνών, όπως ήταν ο καπιταλισμός στην πάλη ενάντια στη φεουδαρχία, ο ιμπεριαλιστικός καπιταλισμός έγινε ο μεγαλύτερος καταπιεστής των εθνών. </a:t>
            </a:r>
            <a:r>
              <a:rPr kumimoji="0" lang="el-GR" altLang="en-DE"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καπιταλισμός από προοδευτικός που ήταν έγινε τώρα αντιδραστικός, ανέπτυξε σε τέτοιο βαθμό τις παραγωγικές δυνάμεις που η ανθρωπότητα πρέπει είτε να περάσει στο σοσιαλισμό είτε επί χρόνια ή και επί δεκαετίες να υφίσταται την πάλη των ‘μεγάλων’ Δυνάμεων για την τεχνητή διατήρηση του καπιταλισμού μέσω των αποικιών, των μονοπωλίων, των προνομίων και της κάθε λογής καταπίεσης.</a:t>
            </a:r>
            <a:r>
              <a:rPr kumimoji="0" lang="el-GR" altLang="en-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l-GR" altLang="en-DE" sz="1400" b="0" i="0" u="none" strike="noStrike" cap="none" normalizeH="0" baseline="0" dirty="0">
                <a:ln>
                  <a:noFill/>
                </a:ln>
                <a:solidFill>
                  <a:schemeClr val="tx1"/>
                </a:solidFill>
                <a:effectLst/>
                <a:latin typeface="Arial" panose="020B0604020202020204" pitchFamily="34" charset="0"/>
              </a:rPr>
              <a:t> </a:t>
            </a:r>
          </a:p>
        </p:txBody>
      </p:sp>
      <p:sp>
        <p:nvSpPr>
          <p:cNvPr id="5" name="Title 1">
            <a:extLst>
              <a:ext uri="{FF2B5EF4-FFF2-40B4-BE49-F238E27FC236}">
                <a16:creationId xmlns:a16="http://schemas.microsoft.com/office/drawing/2014/main" id="{B377D173-7875-8C90-B61C-0E181B59BCE0}"/>
              </a:ext>
            </a:extLst>
          </p:cNvPr>
          <p:cNvSpPr>
            <a:spLocks noGrp="1"/>
          </p:cNvSpPr>
          <p:nvPr>
            <p:ph type="title"/>
          </p:nvPr>
        </p:nvSpPr>
        <p:spPr>
          <a:xfrm>
            <a:off x="1575486" y="-172855"/>
            <a:ext cx="10515600" cy="1325563"/>
          </a:xfrm>
        </p:spPr>
        <p:txBody>
          <a:bodyPr/>
          <a:lstStyle/>
          <a:p>
            <a:r>
              <a:rPr lang="el-GR" dirty="0"/>
              <a:t>Λένιν για ιμπεριαλιστικό καπιταλισμό</a:t>
            </a:r>
            <a:endParaRPr lang="en-DE" dirty="0"/>
          </a:p>
        </p:txBody>
      </p:sp>
    </p:spTree>
    <p:extLst>
      <p:ext uri="{BB962C8B-B14F-4D97-AF65-F5344CB8AC3E}">
        <p14:creationId xmlns:p14="http://schemas.microsoft.com/office/powerpoint/2010/main" val="353233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7D173-7875-8C90-B61C-0E181B59BCE0}"/>
              </a:ext>
            </a:extLst>
          </p:cNvPr>
          <p:cNvSpPr>
            <a:spLocks noGrp="1"/>
          </p:cNvSpPr>
          <p:nvPr>
            <p:ph type="title"/>
          </p:nvPr>
        </p:nvSpPr>
        <p:spPr>
          <a:xfrm>
            <a:off x="1539445" y="0"/>
            <a:ext cx="9113109" cy="1325563"/>
          </a:xfrm>
        </p:spPr>
        <p:txBody>
          <a:bodyPr/>
          <a:lstStyle/>
          <a:p>
            <a:r>
              <a:rPr lang="el-GR" dirty="0"/>
              <a:t>Μαρξ για ιμπεριαλιστικό καπιταλισμό;</a:t>
            </a:r>
            <a:endParaRPr lang="en-DE" dirty="0"/>
          </a:p>
        </p:txBody>
      </p:sp>
      <p:sp>
        <p:nvSpPr>
          <p:cNvPr id="2" name="Rectangle 1">
            <a:extLst>
              <a:ext uri="{FF2B5EF4-FFF2-40B4-BE49-F238E27FC236}">
                <a16:creationId xmlns:a16="http://schemas.microsoft.com/office/drawing/2014/main" id="{E2D412AA-6C3B-128D-24DD-8334324E9F3E}"/>
              </a:ext>
            </a:extLst>
          </p:cNvPr>
          <p:cNvSpPr>
            <a:spLocks noChangeArrowheads="1"/>
          </p:cNvSpPr>
          <p:nvPr/>
        </p:nvSpPr>
        <p:spPr bwMode="auto">
          <a:xfrm>
            <a:off x="255374" y="1873477"/>
            <a:ext cx="116812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Μαρξ (‘</a:t>
            </a:r>
            <a:r>
              <a:rPr kumimoji="0" lang="en-US" altLang="en-DE" sz="20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Grun</a:t>
            </a:r>
            <a:r>
              <a:rPr kumimoji="0" lang="el-GR" altLang="en-DE" sz="20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drisse</a:t>
            </a:r>
            <a:r>
              <a:rPr kumimoji="0" lang="el-GR" altLang="en-DE"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Β΄’) </a:t>
            </a:r>
            <a:r>
              <a:rPr kumimoji="0" lang="el-GR" altLang="en-DE"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προοικονομεί</a:t>
            </a:r>
            <a:r>
              <a:rPr kumimoji="0" lang="el-GR" altLang="en-DE"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την άρνηση του ελεύθερου ανταγωνισμού από το ίδιο το κεφάλαιο:</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n-DE"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DE" sz="2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«Η κυριαρχία του κεφαλαίου είναι η προϋπόθεση του ελεύθερου ανταγωνισμού, όπως ακριβώς η ρωμαϊκή δεσποτεία </a:t>
            </a:r>
            <a:r>
              <a:rPr kumimoji="0" lang="el-GR" altLang="en-DE" sz="20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είταν</a:t>
            </a:r>
            <a:r>
              <a:rPr kumimoji="0" lang="el-GR" altLang="en-DE" sz="2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η προϋπόθεση του ελεύθερου ρωμαϊκού «ιδιωτικού δικαίου». Όσο το κεφάλαιο είναι αδύναμο αναζητά ακόμα μόνο του τα δεκανίκια προηγούμενων τρόπων παραγωγής – ή εκείνων που καταστρέφονται με τη δική του εμφάνιση. Μόλις αισθανθεί ισχυρό πετά τα δεκανίκια και κινείται σύμφωνα με τους δικούς του νόμους. </a:t>
            </a:r>
            <a:r>
              <a:rPr kumimoji="0" lang="el-GR" altLang="en-DE" sz="2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Μόλις αρχίσει να αισθάνεται και να συνειδητοποιεί τον εαυτό του σαν φραγμό της εξέλιξης, καταφεύγει σε μορφές που ενώ φαίνονται να ολοκληρώνουν την κυριαρχία του κεφαλαίου, περιορίζοντας τον ελεύθερο ανταγωνισμό, είναι ταυτόχρονα προάγγελοι της διάλυσής του και της διάλυσης του τρόπου παραγωγής που βασίζεται σ’ αυτό.»</a:t>
            </a:r>
            <a:endParaRPr kumimoji="0" lang="el-GR" altLang="en-DE"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418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E104D5C-B180-EF09-EF1D-8D2E7099F752}"/>
              </a:ext>
            </a:extLst>
          </p:cNvPr>
          <p:cNvPicPr>
            <a:picLocks noChangeAspect="1" noChangeArrowheads="1"/>
          </p:cNvPicPr>
          <p:nvPr/>
        </p:nvPicPr>
        <p:blipFill rotWithShape="1">
          <a:blip r:embed="rId2">
            <a:alphaModFix amt="35000"/>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rcRect r="888" b="-1"/>
          <a:stretch/>
        </p:blipFill>
        <p:spPr bwMode="auto">
          <a:xfrm>
            <a:off x="3"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9918EBA-82CE-5BFF-3188-DF28E44A3A1E}"/>
              </a:ext>
            </a:extLst>
          </p:cNvPr>
          <p:cNvSpPr>
            <a:spLocks noGrp="1"/>
          </p:cNvSpPr>
          <p:nvPr>
            <p:ph type="title"/>
          </p:nvPr>
        </p:nvSpPr>
        <p:spPr>
          <a:xfrm>
            <a:off x="196327" y="217839"/>
            <a:ext cx="5368332" cy="630195"/>
          </a:xfrm>
        </p:spPr>
        <p:txBody>
          <a:bodyPr vert="horz" lIns="91440" tIns="45720" rIns="91440" bIns="45720" rtlCol="0" anchor="ctr">
            <a:normAutofit fontScale="90000"/>
          </a:bodyPr>
          <a:lstStyle/>
          <a:p>
            <a:pPr algn="r"/>
            <a:r>
              <a:rPr lang="en-US" sz="3700" b="1" dirty="0" err="1">
                <a:solidFill>
                  <a:srgbClr val="C00000"/>
                </a:solidFill>
                <a:effectLst/>
              </a:rPr>
              <a:t>Ιμ</a:t>
            </a:r>
            <a:r>
              <a:rPr lang="en-US" sz="3700" b="1" dirty="0">
                <a:solidFill>
                  <a:srgbClr val="C00000"/>
                </a:solidFill>
                <a:effectLst/>
              </a:rPr>
              <a:t>π</a:t>
            </a:r>
            <a:r>
              <a:rPr lang="en-US" sz="3700" b="1" dirty="0" err="1">
                <a:solidFill>
                  <a:srgbClr val="C00000"/>
                </a:solidFill>
                <a:effectLst/>
              </a:rPr>
              <a:t>ερι</a:t>
            </a:r>
            <a:r>
              <a:rPr lang="en-US" sz="3700" b="1" dirty="0">
                <a:solidFill>
                  <a:srgbClr val="C00000"/>
                </a:solidFill>
                <a:effectLst/>
              </a:rPr>
              <a:t>α</a:t>
            </a:r>
            <a:r>
              <a:rPr lang="en-US" sz="3700" b="1" dirty="0" err="1">
                <a:solidFill>
                  <a:srgbClr val="C00000"/>
                </a:solidFill>
                <a:effectLst/>
              </a:rPr>
              <a:t>λιστικός</a:t>
            </a:r>
            <a:r>
              <a:rPr lang="en-US" sz="3700" b="1" dirty="0">
                <a:solidFill>
                  <a:srgbClr val="C00000"/>
                </a:solidFill>
                <a:effectLst/>
              </a:rPr>
              <a:t> </a:t>
            </a:r>
            <a:r>
              <a:rPr lang="en-US" sz="3700" b="1" dirty="0" err="1">
                <a:solidFill>
                  <a:srgbClr val="C00000"/>
                </a:solidFill>
                <a:effectLst/>
              </a:rPr>
              <a:t>κ</a:t>
            </a:r>
            <a:r>
              <a:rPr lang="en-US" sz="3700" b="1" dirty="0">
                <a:solidFill>
                  <a:srgbClr val="C00000"/>
                </a:solidFill>
                <a:effectLst/>
              </a:rPr>
              <a:t>απ</a:t>
            </a:r>
            <a:r>
              <a:rPr lang="en-US" sz="3700" b="1" dirty="0" err="1">
                <a:solidFill>
                  <a:srgbClr val="C00000"/>
                </a:solidFill>
                <a:effectLst/>
              </a:rPr>
              <a:t>ιτ</a:t>
            </a:r>
            <a:r>
              <a:rPr lang="en-US" sz="3700" b="1" dirty="0">
                <a:solidFill>
                  <a:srgbClr val="C00000"/>
                </a:solidFill>
                <a:effectLst/>
              </a:rPr>
              <a:t>α</a:t>
            </a:r>
            <a:r>
              <a:rPr lang="en-US" sz="3700" b="1" dirty="0" err="1">
                <a:solidFill>
                  <a:srgbClr val="C00000"/>
                </a:solidFill>
                <a:effectLst/>
              </a:rPr>
              <a:t>λισμός</a:t>
            </a:r>
            <a:r>
              <a:rPr lang="en-US" sz="3700" b="1" dirty="0">
                <a:solidFill>
                  <a:srgbClr val="C00000"/>
                </a:solidFill>
                <a:effectLst/>
              </a:rPr>
              <a:t>. </a:t>
            </a:r>
            <a:br>
              <a:rPr lang="en-US" sz="3700" b="1" dirty="0">
                <a:solidFill>
                  <a:srgbClr val="C00000"/>
                </a:solidFill>
                <a:effectLst/>
              </a:rPr>
            </a:br>
            <a:r>
              <a:rPr lang="en-US" sz="3700" b="1" dirty="0" err="1">
                <a:solidFill>
                  <a:srgbClr val="C00000"/>
                </a:solidFill>
                <a:effectLst/>
              </a:rPr>
              <a:t>Μ</a:t>
            </a:r>
            <a:r>
              <a:rPr lang="en-US" sz="3700" b="1" dirty="0">
                <a:solidFill>
                  <a:srgbClr val="C00000"/>
                </a:solidFill>
                <a:effectLst/>
              </a:rPr>
              <a:t>α</a:t>
            </a:r>
            <a:r>
              <a:rPr lang="en-US" sz="3700" b="1" dirty="0" err="1">
                <a:solidFill>
                  <a:srgbClr val="C00000"/>
                </a:solidFill>
                <a:effectLst/>
              </a:rPr>
              <a:t>ρξ</a:t>
            </a:r>
            <a:r>
              <a:rPr lang="en-US" sz="3700" b="1" dirty="0">
                <a:solidFill>
                  <a:srgbClr val="C00000"/>
                </a:solidFill>
                <a:effectLst/>
              </a:rPr>
              <a:t> </a:t>
            </a:r>
            <a:r>
              <a:rPr lang="en-US" sz="3700" b="1" dirty="0" err="1">
                <a:solidFill>
                  <a:srgbClr val="C00000"/>
                </a:solidFill>
                <a:effectLst/>
              </a:rPr>
              <a:t>εν</a:t>
            </a:r>
            <a:r>
              <a:rPr lang="en-US" sz="3700" b="1" dirty="0">
                <a:solidFill>
                  <a:srgbClr val="C00000"/>
                </a:solidFill>
                <a:effectLst/>
              </a:rPr>
              <a:t>α</a:t>
            </a:r>
            <a:r>
              <a:rPr lang="en-US" sz="3700" b="1" dirty="0" err="1">
                <a:solidFill>
                  <a:srgbClr val="C00000"/>
                </a:solidFill>
                <a:effectLst/>
              </a:rPr>
              <a:t>ντίον</a:t>
            </a:r>
            <a:r>
              <a:rPr lang="en-US" sz="3700" b="1" dirty="0">
                <a:solidFill>
                  <a:srgbClr val="C00000"/>
                </a:solidFill>
                <a:effectLst/>
              </a:rPr>
              <a:t> </a:t>
            </a:r>
            <a:r>
              <a:rPr lang="en-US" sz="3700" b="1" dirty="0" err="1">
                <a:solidFill>
                  <a:srgbClr val="C00000"/>
                </a:solidFill>
                <a:effectLst/>
              </a:rPr>
              <a:t>Λένιν</a:t>
            </a:r>
            <a:r>
              <a:rPr lang="en-US" sz="3700" b="1" dirty="0">
                <a:solidFill>
                  <a:srgbClr val="C00000"/>
                </a:solidFill>
                <a:effectLst/>
              </a:rPr>
              <a: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2202DA6-09E0-EC97-DB3D-4CE76A8AD67D}"/>
                  </a:ext>
                </a:extLst>
              </p:cNvPr>
              <p:cNvSpPr txBox="1"/>
              <p:nvPr/>
            </p:nvSpPr>
            <p:spPr>
              <a:xfrm>
                <a:off x="4974626" y="3631019"/>
                <a:ext cx="2702080" cy="2363138"/>
              </a:xfrm>
              <a:prstGeom prst="rect">
                <a:avLst/>
              </a:prstGeom>
            </p:spPr>
            <p:txBody>
              <a:bodyPr vert="horz" lIns="91440" tIns="45720" rIns="91440" bIns="45720" rtlCol="0" anchor="ctr">
                <a:normAutofit/>
              </a:bodyPr>
              <a:lstStyle/>
              <a:p>
                <a:pPr algn="ctr">
                  <a:lnSpc>
                    <a:spcPct val="90000"/>
                  </a:lnSpc>
                  <a:spcAft>
                    <a:spcPts val="600"/>
                  </a:spcAft>
                </a:pPr>
                <a:r>
                  <a:rPr lang="en-US" sz="3200" b="1" dirty="0">
                    <a:solidFill>
                      <a:srgbClr val="C00000"/>
                    </a:solidFill>
                  </a:rPr>
                  <a:t>VS</a:t>
                </a:r>
              </a:p>
              <a:p>
                <a:pPr algn="ctr">
                  <a:lnSpc>
                    <a:spcPct val="90000"/>
                  </a:lnSpc>
                  <a:spcAft>
                    <a:spcPts val="600"/>
                  </a:spcAft>
                </a:pPr>
                <a14:m>
                  <m:oMathPara xmlns:m="http://schemas.openxmlformats.org/officeDocument/2006/math">
                    <m:oMathParaPr>
                      <m:jc m:val="centerGroup"/>
                    </m:oMathParaPr>
                    <m:oMath xmlns:m="http://schemas.openxmlformats.org/officeDocument/2006/math">
                      <m:r>
                        <a:rPr lang="en-US" sz="3200" b="1" i="1" smtClean="0">
                          <a:solidFill>
                            <a:srgbClr val="C00000"/>
                          </a:solidFill>
                          <a:latin typeface="Cambria Math" panose="02040503050406030204" pitchFamily="18" charset="0"/>
                        </a:rPr>
                        <m:t>≠</m:t>
                      </m:r>
                    </m:oMath>
                  </m:oMathPara>
                </a14:m>
                <a:endParaRPr lang="en-US" sz="3200" b="1" dirty="0">
                  <a:solidFill>
                    <a:srgbClr val="C00000"/>
                  </a:solidFill>
                </a:endParaRPr>
              </a:p>
              <a:p>
                <a:pPr algn="ctr">
                  <a:lnSpc>
                    <a:spcPct val="90000"/>
                  </a:lnSpc>
                  <a:spcAft>
                    <a:spcPts val="600"/>
                  </a:spcAft>
                </a:pPr>
                <a:r>
                  <a:rPr lang="en-US" sz="3200" b="1" dirty="0">
                    <a:solidFill>
                      <a:srgbClr val="C00000"/>
                    </a:solidFill>
                  </a:rPr>
                  <a:t>?</a:t>
                </a:r>
              </a:p>
            </p:txBody>
          </p:sp>
        </mc:Choice>
        <mc:Fallback>
          <p:sp>
            <p:nvSpPr>
              <p:cNvPr id="7" name="TextBox 6">
                <a:extLst>
                  <a:ext uri="{FF2B5EF4-FFF2-40B4-BE49-F238E27FC236}">
                    <a16:creationId xmlns:a16="http://schemas.microsoft.com/office/drawing/2014/main" id="{72202DA6-09E0-EC97-DB3D-4CE76A8AD67D}"/>
                  </a:ext>
                </a:extLst>
              </p:cNvPr>
              <p:cNvSpPr txBox="1">
                <a:spLocks noRot="1" noChangeAspect="1" noMove="1" noResize="1" noEditPoints="1" noAdjustHandles="1" noChangeArrowheads="1" noChangeShapeType="1" noTextEdit="1"/>
              </p:cNvSpPr>
              <p:nvPr/>
            </p:nvSpPr>
            <p:spPr>
              <a:xfrm>
                <a:off x="4974626" y="3631019"/>
                <a:ext cx="2702080" cy="2363138"/>
              </a:xfrm>
              <a:prstGeom prst="rect">
                <a:avLst/>
              </a:prstGeom>
              <a:blipFill>
                <a:blip r:embed="rId4"/>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403388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Down Arrow 4">
            <a:extLst>
              <a:ext uri="{FF2B5EF4-FFF2-40B4-BE49-F238E27FC236}">
                <a16:creationId xmlns:a16="http://schemas.microsoft.com/office/drawing/2014/main" id="{40B6CD99-B739-0024-9052-A1756564A94B}"/>
              </a:ext>
            </a:extLst>
          </p:cNvPr>
          <p:cNvSpPr/>
          <p:nvPr/>
        </p:nvSpPr>
        <p:spPr>
          <a:xfrm>
            <a:off x="2357824" y="1595510"/>
            <a:ext cx="447261" cy="1401417"/>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ounded Rectangle 6">
            <a:extLst>
              <a:ext uri="{FF2B5EF4-FFF2-40B4-BE49-F238E27FC236}">
                <a16:creationId xmlns:a16="http://schemas.microsoft.com/office/drawing/2014/main" id="{0C6C95D2-A750-B4D3-8A49-DCA9C161E0F8}"/>
              </a:ext>
            </a:extLst>
          </p:cNvPr>
          <p:cNvSpPr/>
          <p:nvPr/>
        </p:nvSpPr>
        <p:spPr>
          <a:xfrm>
            <a:off x="0" y="3234517"/>
            <a:ext cx="4831492" cy="34942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dirty="0">
                <a:solidFill>
                  <a:schemeClr val="tx1"/>
                </a:solidFill>
              </a:rPr>
              <a:t>                                                     </a:t>
            </a:r>
            <a:r>
              <a:rPr lang="el-GR" b="1" dirty="0">
                <a:solidFill>
                  <a:schemeClr val="tx1"/>
                </a:solidFill>
              </a:rPr>
              <a:t>Εμπόρευμα</a:t>
            </a: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r>
              <a:rPr lang="el-GR" b="1" dirty="0" err="1">
                <a:solidFill>
                  <a:schemeClr val="tx1"/>
                </a:solidFill>
              </a:rPr>
              <a:t>Ανταλλαγ</a:t>
            </a:r>
            <a:r>
              <a:rPr lang="en-DE" b="1" dirty="0">
                <a:solidFill>
                  <a:schemeClr val="tx1"/>
                </a:solidFill>
              </a:rPr>
              <a:t>ή</a:t>
            </a:r>
            <a:r>
              <a:rPr lang="el-GR" b="1" dirty="0">
                <a:solidFill>
                  <a:schemeClr val="tx1"/>
                </a:solidFill>
              </a:rPr>
              <a:t> ισοδυνάμων</a:t>
            </a:r>
          </a:p>
        </p:txBody>
      </p:sp>
      <p:sp>
        <p:nvSpPr>
          <p:cNvPr id="9" name="Oval 8">
            <a:extLst>
              <a:ext uri="{FF2B5EF4-FFF2-40B4-BE49-F238E27FC236}">
                <a16:creationId xmlns:a16="http://schemas.microsoft.com/office/drawing/2014/main" id="{13F8899C-4479-BFD9-1F08-50D24385E8A2}"/>
              </a:ext>
            </a:extLst>
          </p:cNvPr>
          <p:cNvSpPr/>
          <p:nvPr/>
        </p:nvSpPr>
        <p:spPr>
          <a:xfrm>
            <a:off x="110201" y="3323920"/>
            <a:ext cx="2193099" cy="1079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Αξία χρήσης</a:t>
            </a:r>
          </a:p>
          <a:p>
            <a:pPr algn="ctr"/>
            <a:r>
              <a:rPr lang="el-GR" dirty="0">
                <a:solidFill>
                  <a:schemeClr val="tx1"/>
                </a:solidFill>
              </a:rPr>
              <a:t>(Συγκεκριμένη εργασία)</a:t>
            </a:r>
            <a:endParaRPr lang="en-DE" dirty="0">
              <a:solidFill>
                <a:schemeClr val="tx1"/>
              </a:solidFill>
            </a:endParaRPr>
          </a:p>
        </p:txBody>
      </p:sp>
      <p:sp>
        <p:nvSpPr>
          <p:cNvPr id="10" name="Oval 9">
            <a:extLst>
              <a:ext uri="{FF2B5EF4-FFF2-40B4-BE49-F238E27FC236}">
                <a16:creationId xmlns:a16="http://schemas.microsoft.com/office/drawing/2014/main" id="{4E5A1365-9C3B-0C54-93A4-59EF7D5C080E}"/>
              </a:ext>
            </a:extLst>
          </p:cNvPr>
          <p:cNvSpPr/>
          <p:nvPr/>
        </p:nvSpPr>
        <p:spPr>
          <a:xfrm>
            <a:off x="208593" y="4824743"/>
            <a:ext cx="1993557" cy="13270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Αξία</a:t>
            </a:r>
          </a:p>
          <a:p>
            <a:pPr algn="ctr"/>
            <a:r>
              <a:rPr lang="el-GR" dirty="0">
                <a:solidFill>
                  <a:schemeClr val="tx1"/>
                </a:solidFill>
              </a:rPr>
              <a:t>(</a:t>
            </a:r>
            <a:r>
              <a:rPr lang="el-GR" dirty="0">
                <a:solidFill>
                  <a:schemeClr val="tx1"/>
                </a:solidFill>
                <a:hlinkClick r:id="rId2" action="ppaction://hlinksldjump"/>
              </a:rPr>
              <a:t>Αφηρημένη εργασία</a:t>
            </a:r>
            <a:r>
              <a:rPr lang="el-GR" dirty="0">
                <a:solidFill>
                  <a:schemeClr val="tx1"/>
                </a:solidFill>
              </a:rPr>
              <a:t>)</a:t>
            </a:r>
            <a:endParaRPr lang="en-DE" dirty="0">
              <a:solidFill>
                <a:schemeClr val="tx1"/>
              </a:solidFill>
            </a:endParaRPr>
          </a:p>
        </p:txBody>
      </p:sp>
      <p:sp>
        <p:nvSpPr>
          <p:cNvPr id="11" name="Oval 10">
            <a:extLst>
              <a:ext uri="{FF2B5EF4-FFF2-40B4-BE49-F238E27FC236}">
                <a16:creationId xmlns:a16="http://schemas.microsoft.com/office/drawing/2014/main" id="{02C51263-AC31-2CD9-6433-A902760A45E2}"/>
              </a:ext>
            </a:extLst>
          </p:cNvPr>
          <p:cNvSpPr/>
          <p:nvPr/>
        </p:nvSpPr>
        <p:spPr>
          <a:xfrm>
            <a:off x="2651682" y="4958572"/>
            <a:ext cx="2092366" cy="1079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Ανταλλακτική αξία</a:t>
            </a:r>
            <a:endParaRPr lang="en-DE" dirty="0">
              <a:solidFill>
                <a:schemeClr val="tx1"/>
              </a:solidFill>
            </a:endParaRPr>
          </a:p>
        </p:txBody>
      </p:sp>
      <p:cxnSp>
        <p:nvCxnSpPr>
          <p:cNvPr id="15" name="Straight Arrow Connector 14">
            <a:extLst>
              <a:ext uri="{FF2B5EF4-FFF2-40B4-BE49-F238E27FC236}">
                <a16:creationId xmlns:a16="http://schemas.microsoft.com/office/drawing/2014/main" id="{3C8B98A9-57BB-776E-753D-A26DDF16F7F9}"/>
              </a:ext>
            </a:extLst>
          </p:cNvPr>
          <p:cNvCxnSpPr>
            <a:cxnSpLocks/>
            <a:stCxn id="10" idx="6"/>
            <a:endCxn id="11" idx="2"/>
          </p:cNvCxnSpPr>
          <p:nvPr/>
        </p:nvCxnSpPr>
        <p:spPr>
          <a:xfrm>
            <a:off x="2202150" y="5488280"/>
            <a:ext cx="449532" cy="98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004F8A2D-E00E-804A-81EA-8B3DCEE54149}"/>
              </a:ext>
            </a:extLst>
          </p:cNvPr>
          <p:cNvSpPr/>
          <p:nvPr/>
        </p:nvSpPr>
        <p:spPr>
          <a:xfrm>
            <a:off x="6688300" y="107851"/>
            <a:ext cx="5381142" cy="27203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Παραγωγή (απόλυτης &amp; σχετικής) υπεραξίας</a:t>
            </a:r>
          </a:p>
          <a:p>
            <a:pPr algn="ctr"/>
            <a:r>
              <a:rPr lang="el-GR" dirty="0">
                <a:solidFill>
                  <a:schemeClr val="tx1"/>
                </a:solidFill>
              </a:rPr>
              <a:t>Καπιταλιστική εκμετάλλευση και καταπίεση.</a:t>
            </a:r>
          </a:p>
          <a:p>
            <a:pPr algn="ctr"/>
            <a:r>
              <a:rPr lang="el-GR" dirty="0">
                <a:solidFill>
                  <a:schemeClr val="tx1"/>
                </a:solidFill>
                <a:hlinkClick r:id="rId3" action="ppaction://hlinksldjump"/>
              </a:rPr>
              <a:t>Ενιαίος βαθμός εκμετάλλευσης (ποσοστό υπεραξίας)</a:t>
            </a:r>
            <a:endParaRPr lang="el-GR" dirty="0">
              <a:solidFill>
                <a:schemeClr val="tx1"/>
              </a:solidFill>
            </a:endParaRPr>
          </a:p>
          <a:p>
            <a:pPr algn="ctr"/>
            <a:endParaRPr lang="el-GR" dirty="0">
              <a:solidFill>
                <a:schemeClr val="tx1"/>
              </a:solidFill>
            </a:endParaRPr>
          </a:p>
          <a:p>
            <a:pPr algn="ctr"/>
            <a:r>
              <a:rPr lang="el-GR" dirty="0">
                <a:solidFill>
                  <a:schemeClr val="tx1"/>
                </a:solidFill>
              </a:rPr>
              <a:t>Ε = Σ + (1+β)*Μ = Σ + Μ + Υ</a:t>
            </a:r>
          </a:p>
          <a:p>
            <a:pPr algn="ctr"/>
            <a:r>
              <a:rPr lang="el-GR" dirty="0">
                <a:solidFill>
                  <a:schemeClr val="tx1"/>
                </a:solidFill>
              </a:rPr>
              <a:t>β = Υ/Μ: ποσοστό υπεραξίας</a:t>
            </a:r>
          </a:p>
          <a:p>
            <a:pPr algn="ctr"/>
            <a:r>
              <a:rPr lang="el-GR" dirty="0">
                <a:solidFill>
                  <a:schemeClr val="tx1"/>
                </a:solidFill>
              </a:rPr>
              <a:t>π = Υ/(Σ+Μ)  = β/(1+σ): ποσοστό κέρδους</a:t>
            </a:r>
          </a:p>
          <a:p>
            <a:pPr algn="ctr"/>
            <a:r>
              <a:rPr lang="el-GR" dirty="0">
                <a:solidFill>
                  <a:schemeClr val="tx1"/>
                </a:solidFill>
              </a:rPr>
              <a:t>σ=Σ/Μ: </a:t>
            </a:r>
            <a:r>
              <a:rPr lang="el-GR" dirty="0" err="1">
                <a:solidFill>
                  <a:schemeClr val="tx1"/>
                </a:solidFill>
              </a:rPr>
              <a:t>αξιακή</a:t>
            </a:r>
            <a:r>
              <a:rPr lang="el-GR" dirty="0">
                <a:solidFill>
                  <a:schemeClr val="tx1"/>
                </a:solidFill>
              </a:rPr>
              <a:t> σύνθεση κεφαλαίου</a:t>
            </a:r>
          </a:p>
          <a:p>
            <a:pPr algn="ctr"/>
            <a:endParaRPr lang="en-DE" dirty="0">
              <a:solidFill>
                <a:schemeClr val="tx1"/>
              </a:solidFill>
            </a:endParaRPr>
          </a:p>
        </p:txBody>
      </p:sp>
      <p:cxnSp>
        <p:nvCxnSpPr>
          <p:cNvPr id="20" name="Straight Arrow Connector 19">
            <a:extLst>
              <a:ext uri="{FF2B5EF4-FFF2-40B4-BE49-F238E27FC236}">
                <a16:creationId xmlns:a16="http://schemas.microsoft.com/office/drawing/2014/main" id="{93724C3D-8FCC-FD65-5963-61EE7F312F9A}"/>
              </a:ext>
            </a:extLst>
          </p:cNvPr>
          <p:cNvCxnSpPr>
            <a:cxnSpLocks/>
            <a:stCxn id="9" idx="4"/>
            <a:endCxn id="10" idx="0"/>
          </p:cNvCxnSpPr>
          <p:nvPr/>
        </p:nvCxnSpPr>
        <p:spPr>
          <a:xfrm flipH="1">
            <a:off x="1205372" y="4403119"/>
            <a:ext cx="1379" cy="42162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4D345CF-151C-0C9B-421D-2E9DC93EAA09}"/>
              </a:ext>
            </a:extLst>
          </p:cNvPr>
          <p:cNvCxnSpPr>
            <a:cxnSpLocks/>
            <a:stCxn id="7" idx="3"/>
            <a:endCxn id="17" idx="1"/>
          </p:cNvCxnSpPr>
          <p:nvPr/>
        </p:nvCxnSpPr>
        <p:spPr>
          <a:xfrm flipV="1">
            <a:off x="4831492" y="1468011"/>
            <a:ext cx="1856808" cy="35136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7EC2C5BD-C900-554D-160E-39B99F4B0F5D}"/>
              </a:ext>
            </a:extLst>
          </p:cNvPr>
          <p:cNvSpPr/>
          <p:nvPr/>
        </p:nvSpPr>
        <p:spPr>
          <a:xfrm>
            <a:off x="8991977" y="3364209"/>
            <a:ext cx="2991430" cy="15636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Κυκλοφορία</a:t>
            </a:r>
          </a:p>
          <a:p>
            <a:pPr algn="ctr"/>
            <a:r>
              <a:rPr lang="el-GR" dirty="0">
                <a:solidFill>
                  <a:schemeClr val="tx1"/>
                </a:solidFill>
              </a:rPr>
              <a:t>Αναπαραγωγή βιομηχανικού κεφαλαίου:</a:t>
            </a:r>
          </a:p>
          <a:p>
            <a:pPr algn="ctr"/>
            <a:endParaRPr lang="el-GR" dirty="0">
              <a:solidFill>
                <a:schemeClr val="tx1"/>
              </a:solidFill>
            </a:endParaRPr>
          </a:p>
          <a:p>
            <a:pPr algn="ctr"/>
            <a:r>
              <a:rPr lang="el-GR" dirty="0">
                <a:solidFill>
                  <a:schemeClr val="tx1"/>
                </a:solidFill>
              </a:rPr>
              <a:t>Χ -&gt; Σ + Μ -&gt; Ε -&gt; Χ΄ = Χ + Κ</a:t>
            </a:r>
          </a:p>
          <a:p>
            <a:pPr algn="ctr"/>
            <a:endParaRPr lang="en-DE" dirty="0">
              <a:solidFill>
                <a:schemeClr val="tx1"/>
              </a:solidFill>
            </a:endParaRPr>
          </a:p>
        </p:txBody>
      </p:sp>
      <p:cxnSp>
        <p:nvCxnSpPr>
          <p:cNvPr id="34" name="Straight Arrow Connector 33">
            <a:extLst>
              <a:ext uri="{FF2B5EF4-FFF2-40B4-BE49-F238E27FC236}">
                <a16:creationId xmlns:a16="http://schemas.microsoft.com/office/drawing/2014/main" id="{8211BABF-EDAB-745E-9643-DF914EB86478}"/>
              </a:ext>
            </a:extLst>
          </p:cNvPr>
          <p:cNvCxnSpPr>
            <a:cxnSpLocks/>
            <a:stCxn id="17" idx="2"/>
            <a:endCxn id="31" idx="0"/>
          </p:cNvCxnSpPr>
          <p:nvPr/>
        </p:nvCxnSpPr>
        <p:spPr>
          <a:xfrm>
            <a:off x="9378871" y="2828170"/>
            <a:ext cx="1108821" cy="53603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894A026F-4FA1-A0F9-EBFF-E7C7266F278C}"/>
              </a:ext>
            </a:extLst>
          </p:cNvPr>
          <p:cNvSpPr/>
          <p:nvPr/>
        </p:nvSpPr>
        <p:spPr>
          <a:xfrm>
            <a:off x="5436515" y="5186481"/>
            <a:ext cx="2991430" cy="15636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Διανομή</a:t>
            </a:r>
          </a:p>
          <a:p>
            <a:pPr algn="ctr"/>
            <a:r>
              <a:rPr lang="el-GR" dirty="0">
                <a:solidFill>
                  <a:schemeClr val="tx1"/>
                </a:solidFill>
                <a:hlinkClick r:id="rId4" action="ppaction://hlinksldjump"/>
              </a:rPr>
              <a:t>Ελεύθερος ανταγωνισμός</a:t>
            </a:r>
            <a:endParaRPr lang="el-GR" dirty="0">
              <a:solidFill>
                <a:schemeClr val="tx1"/>
              </a:solidFill>
            </a:endParaRPr>
          </a:p>
          <a:p>
            <a:pPr algn="ctr"/>
            <a:r>
              <a:rPr lang="el-GR" dirty="0">
                <a:solidFill>
                  <a:schemeClr val="tx1"/>
                </a:solidFill>
              </a:rPr>
              <a:t>Γενικό ποσοστό κέρδους</a:t>
            </a:r>
          </a:p>
          <a:p>
            <a:pPr algn="ctr"/>
            <a:r>
              <a:rPr lang="el-GR" dirty="0">
                <a:solidFill>
                  <a:schemeClr val="tx1"/>
                </a:solidFill>
              </a:rPr>
              <a:t>Τιμές παραγωγής</a:t>
            </a:r>
          </a:p>
        </p:txBody>
      </p:sp>
      <p:cxnSp>
        <p:nvCxnSpPr>
          <p:cNvPr id="40" name="Straight Arrow Connector 39">
            <a:extLst>
              <a:ext uri="{FF2B5EF4-FFF2-40B4-BE49-F238E27FC236}">
                <a16:creationId xmlns:a16="http://schemas.microsoft.com/office/drawing/2014/main" id="{8D2180C1-9058-452C-388C-843EF75F5FDA}"/>
              </a:ext>
            </a:extLst>
          </p:cNvPr>
          <p:cNvCxnSpPr>
            <a:cxnSpLocks/>
            <a:stCxn id="31" idx="2"/>
            <a:endCxn id="39" idx="0"/>
          </p:cNvCxnSpPr>
          <p:nvPr/>
        </p:nvCxnSpPr>
        <p:spPr>
          <a:xfrm flipH="1">
            <a:off x="6932230" y="4927877"/>
            <a:ext cx="3555462" cy="25860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F5F969BD-E933-F7E0-8E68-2301095017ED}"/>
              </a:ext>
            </a:extLst>
          </p:cNvPr>
          <p:cNvPicPr>
            <a:picLocks noChangeAspect="1"/>
          </p:cNvPicPr>
          <p:nvPr/>
        </p:nvPicPr>
        <p:blipFill>
          <a:blip r:embed="rId5"/>
          <a:stretch>
            <a:fillRect/>
          </a:stretch>
        </p:blipFill>
        <p:spPr>
          <a:xfrm>
            <a:off x="0" y="0"/>
            <a:ext cx="1739900" cy="2095500"/>
          </a:xfrm>
          <a:prstGeom prst="rect">
            <a:avLst/>
          </a:prstGeom>
        </p:spPr>
      </p:pic>
      <p:grpSp>
        <p:nvGrpSpPr>
          <p:cNvPr id="88" name="Group 87">
            <a:extLst>
              <a:ext uri="{FF2B5EF4-FFF2-40B4-BE49-F238E27FC236}">
                <a16:creationId xmlns:a16="http://schemas.microsoft.com/office/drawing/2014/main" id="{E36F7B7B-20CA-6BD3-6BC5-CC68E4037BBA}"/>
              </a:ext>
            </a:extLst>
          </p:cNvPr>
          <p:cNvGrpSpPr/>
          <p:nvPr/>
        </p:nvGrpSpPr>
        <p:grpSpPr>
          <a:xfrm>
            <a:off x="1761818" y="279140"/>
            <a:ext cx="4596324" cy="1243157"/>
            <a:chOff x="1761818" y="279140"/>
            <a:chExt cx="4596324" cy="1243157"/>
          </a:xfrm>
        </p:grpSpPr>
        <p:sp>
          <p:nvSpPr>
            <p:cNvPr id="4" name="Rounded Rectangle 3">
              <a:extLst>
                <a:ext uri="{FF2B5EF4-FFF2-40B4-BE49-F238E27FC236}">
                  <a16:creationId xmlns:a16="http://schemas.microsoft.com/office/drawing/2014/main" id="{8CFA5637-61AC-C1C3-D268-262105DD5C7C}"/>
                </a:ext>
              </a:extLst>
            </p:cNvPr>
            <p:cNvSpPr/>
            <p:nvPr/>
          </p:nvSpPr>
          <p:spPr>
            <a:xfrm>
              <a:off x="1761818" y="443520"/>
              <a:ext cx="1779102" cy="914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Τυπική ισότητα και ελευθερία</a:t>
              </a:r>
              <a:endParaRPr lang="en-DE" dirty="0">
                <a:solidFill>
                  <a:schemeClr val="tx1"/>
                </a:solidFill>
              </a:endParaRPr>
            </a:p>
          </p:txBody>
        </p:sp>
        <p:sp>
          <p:nvSpPr>
            <p:cNvPr id="61" name="Up-Down Arrow 60">
              <a:extLst>
                <a:ext uri="{FF2B5EF4-FFF2-40B4-BE49-F238E27FC236}">
                  <a16:creationId xmlns:a16="http://schemas.microsoft.com/office/drawing/2014/main" id="{F798C37E-99AE-5A22-92C9-FB5B9CDDE6B3}"/>
                </a:ext>
              </a:extLst>
            </p:cNvPr>
            <p:cNvSpPr/>
            <p:nvPr/>
          </p:nvSpPr>
          <p:spPr>
            <a:xfrm rot="5400000">
              <a:off x="3728242" y="540085"/>
              <a:ext cx="447261" cy="721269"/>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ounded Rectangle 61">
              <a:extLst>
                <a:ext uri="{FF2B5EF4-FFF2-40B4-BE49-F238E27FC236}">
                  <a16:creationId xmlns:a16="http://schemas.microsoft.com/office/drawing/2014/main" id="{80C86ACF-2E52-AAB6-2A4C-009EF740D1D2}"/>
                </a:ext>
              </a:extLst>
            </p:cNvPr>
            <p:cNvSpPr/>
            <p:nvPr/>
          </p:nvSpPr>
          <p:spPr>
            <a:xfrm>
              <a:off x="4366690" y="279140"/>
              <a:ext cx="1991452" cy="12431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hlinkClick r:id="rId6" action="ppaction://hlinksldjump"/>
                </a:rPr>
                <a:t>Ενιαία αξία (απλής ή μέσης) εργασιακής δύναμης</a:t>
              </a:r>
              <a:endParaRPr lang="en-DE" dirty="0">
                <a:solidFill>
                  <a:schemeClr val="tx1"/>
                </a:solidFill>
              </a:endParaRPr>
            </a:p>
          </p:txBody>
        </p:sp>
      </p:grpSp>
      <p:sp>
        <p:nvSpPr>
          <p:cNvPr id="77" name="Oval 76">
            <a:extLst>
              <a:ext uri="{FF2B5EF4-FFF2-40B4-BE49-F238E27FC236}">
                <a16:creationId xmlns:a16="http://schemas.microsoft.com/office/drawing/2014/main" id="{D7E3272B-7EE7-D822-6030-B39857DAF297}"/>
              </a:ext>
            </a:extLst>
          </p:cNvPr>
          <p:cNvSpPr/>
          <p:nvPr/>
        </p:nvSpPr>
        <p:spPr>
          <a:xfrm>
            <a:off x="2905774" y="3790178"/>
            <a:ext cx="1584181" cy="8114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Χρήμα</a:t>
            </a:r>
            <a:endParaRPr lang="en-DE" dirty="0">
              <a:solidFill>
                <a:schemeClr val="tx1"/>
              </a:solidFill>
            </a:endParaRPr>
          </a:p>
        </p:txBody>
      </p:sp>
      <p:cxnSp>
        <p:nvCxnSpPr>
          <p:cNvPr id="78" name="Straight Arrow Connector 77">
            <a:extLst>
              <a:ext uri="{FF2B5EF4-FFF2-40B4-BE49-F238E27FC236}">
                <a16:creationId xmlns:a16="http://schemas.microsoft.com/office/drawing/2014/main" id="{94745B33-DB40-BD3B-F601-B1CD696E52EA}"/>
              </a:ext>
            </a:extLst>
          </p:cNvPr>
          <p:cNvCxnSpPr>
            <a:cxnSpLocks/>
            <a:stCxn id="11" idx="0"/>
            <a:endCxn id="77" idx="4"/>
          </p:cNvCxnSpPr>
          <p:nvPr/>
        </p:nvCxnSpPr>
        <p:spPr>
          <a:xfrm flipV="1">
            <a:off x="3697865" y="4601636"/>
            <a:ext cx="0" cy="3569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3A6CEEE-F1A4-B76B-ACCE-0ADE72F3FD4A}"/>
              </a:ext>
            </a:extLst>
          </p:cNvPr>
          <p:cNvCxnSpPr>
            <a:cxnSpLocks/>
            <a:endCxn id="77" idx="4"/>
          </p:cNvCxnSpPr>
          <p:nvPr/>
        </p:nvCxnSpPr>
        <p:spPr>
          <a:xfrm flipV="1">
            <a:off x="2202150" y="4601636"/>
            <a:ext cx="1495715" cy="8866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6E387DC-3B49-B717-940D-7D576BA36CD3}"/>
              </a:ext>
            </a:extLst>
          </p:cNvPr>
          <p:cNvCxnSpPr>
            <a:cxnSpLocks/>
            <a:stCxn id="17" idx="2"/>
            <a:endCxn id="39" idx="0"/>
          </p:cNvCxnSpPr>
          <p:nvPr/>
        </p:nvCxnSpPr>
        <p:spPr>
          <a:xfrm flipH="1">
            <a:off x="6932230" y="2828170"/>
            <a:ext cx="2446641" cy="235831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Up-Down Arrow 96">
            <a:extLst>
              <a:ext uri="{FF2B5EF4-FFF2-40B4-BE49-F238E27FC236}">
                <a16:creationId xmlns:a16="http://schemas.microsoft.com/office/drawing/2014/main" id="{132D2F70-11B8-7EB4-B89D-0607A45B5295}"/>
              </a:ext>
            </a:extLst>
          </p:cNvPr>
          <p:cNvSpPr/>
          <p:nvPr/>
        </p:nvSpPr>
        <p:spPr>
          <a:xfrm rot="5400000">
            <a:off x="6347965" y="540085"/>
            <a:ext cx="447261" cy="721269"/>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60668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2B15-B1D1-287D-7285-53D3C2321A8A}"/>
              </a:ext>
            </a:extLst>
          </p:cNvPr>
          <p:cNvSpPr>
            <a:spLocks noGrp="1"/>
          </p:cNvSpPr>
          <p:nvPr>
            <p:ph type="title"/>
          </p:nvPr>
        </p:nvSpPr>
        <p:spPr>
          <a:xfrm>
            <a:off x="0" y="0"/>
            <a:ext cx="10515600" cy="1325563"/>
          </a:xfrm>
        </p:spPr>
        <p:txBody>
          <a:bodyPr/>
          <a:lstStyle/>
          <a:p>
            <a:r>
              <a:rPr lang="en-DE" dirty="0"/>
              <a:t>Apple - Foxcon</a:t>
            </a:r>
          </a:p>
        </p:txBody>
      </p:sp>
      <p:sp>
        <p:nvSpPr>
          <p:cNvPr id="3" name="Content Placeholder 2">
            <a:extLst>
              <a:ext uri="{FF2B5EF4-FFF2-40B4-BE49-F238E27FC236}">
                <a16:creationId xmlns:a16="http://schemas.microsoft.com/office/drawing/2014/main" id="{9B6D9383-E9F4-B911-0266-0E5943B79D55}"/>
              </a:ext>
            </a:extLst>
          </p:cNvPr>
          <p:cNvSpPr>
            <a:spLocks noGrp="1"/>
          </p:cNvSpPr>
          <p:nvPr>
            <p:ph idx="1"/>
          </p:nvPr>
        </p:nvSpPr>
        <p:spPr>
          <a:xfrm>
            <a:off x="98854" y="1075038"/>
            <a:ext cx="8365524" cy="5782962"/>
          </a:xfrm>
        </p:spPr>
        <p:txBody>
          <a:bodyPr>
            <a:noAutofit/>
          </a:bodyPr>
          <a:lstStyle/>
          <a:p>
            <a:pPr marL="514350" indent="-514350">
              <a:buFont typeface="+mj-lt"/>
              <a:buAutoNum type="arabicPeriod"/>
            </a:pPr>
            <a:r>
              <a:rPr lang="el-GR" sz="2600" dirty="0">
                <a:solidFill>
                  <a:srgbClr val="C00000"/>
                </a:solidFill>
              </a:rPr>
              <a:t>Δημιουργική εργασία </a:t>
            </a:r>
            <a:r>
              <a:rPr lang="el-GR" sz="2600" dirty="0"/>
              <a:t>στην Καλιφόρνια (ΗΠΑ) «παράγει τεχνολογία» και την κατοχυρώνει σε πατέντες </a:t>
            </a:r>
            <a:r>
              <a:rPr lang="en-US" sz="2600" dirty="0">
                <a:solidFill>
                  <a:srgbClr val="C00000"/>
                </a:solidFill>
              </a:rPr>
              <a:t>(</a:t>
            </a:r>
            <a:r>
              <a:rPr lang="el-GR" sz="2600" dirty="0">
                <a:solidFill>
                  <a:srgbClr val="C00000"/>
                </a:solidFill>
              </a:rPr>
              <a:t>μονοπωλιακό πλασματικό κεφάλαιο)</a:t>
            </a:r>
            <a:r>
              <a:rPr lang="el-GR" sz="2600" dirty="0"/>
              <a:t> &amp; </a:t>
            </a:r>
            <a:r>
              <a:rPr lang="el-GR" sz="2600" dirty="0">
                <a:solidFill>
                  <a:srgbClr val="C00000"/>
                </a:solidFill>
              </a:rPr>
              <a:t>επιτελική εργασία </a:t>
            </a:r>
            <a:r>
              <a:rPr lang="el-GR" sz="2600" dirty="0"/>
              <a:t>που </a:t>
            </a:r>
            <a:r>
              <a:rPr lang="el-GR" sz="2600" dirty="0">
                <a:solidFill>
                  <a:srgbClr val="C00000"/>
                </a:solidFill>
              </a:rPr>
              <a:t>οργανώνει και διευθύνει την παραγωγική διαδικασία</a:t>
            </a:r>
            <a:r>
              <a:rPr lang="el-GR" sz="2600" dirty="0"/>
              <a:t> (οργανωμένη σε διεθνή αλυσίδα, δίκτυο)</a:t>
            </a:r>
          </a:p>
          <a:p>
            <a:pPr marL="514350" indent="-514350">
              <a:buFont typeface="+mj-lt"/>
              <a:buAutoNum type="arabicPeriod"/>
            </a:pPr>
            <a:r>
              <a:rPr lang="el-GR" sz="2600" dirty="0"/>
              <a:t>Παραγωγή επιμέρους τμημάτων (οθόνη, μπαταρία, επεξεργαστής </a:t>
            </a:r>
            <a:r>
              <a:rPr lang="el-GR" sz="2600" dirty="0" err="1"/>
              <a:t>κ.ο.κ.</a:t>
            </a:r>
            <a:r>
              <a:rPr lang="el-GR" sz="2600" dirty="0"/>
              <a:t> σε άλλες, ανάλογα οργανωμένες παραγωγικές διαδικασίες).</a:t>
            </a:r>
          </a:p>
          <a:p>
            <a:pPr marL="514350" indent="-514350">
              <a:buFont typeface="+mj-lt"/>
              <a:buAutoNum type="arabicPeriod"/>
            </a:pPr>
            <a:r>
              <a:rPr lang="el-GR" sz="2600" dirty="0"/>
              <a:t>Συναρμολόγηση τελικού εμπορεύματος ως «παραγωγική υπηρεσία» στην Κίνα από </a:t>
            </a:r>
            <a:r>
              <a:rPr lang="el-GR" sz="2600" dirty="0">
                <a:solidFill>
                  <a:srgbClr val="C00000"/>
                </a:solidFill>
              </a:rPr>
              <a:t>υπερεκμεταλλευόμενη,</a:t>
            </a:r>
            <a:r>
              <a:rPr lang="el-GR" sz="2600" dirty="0"/>
              <a:t> </a:t>
            </a:r>
            <a:r>
              <a:rPr lang="el-GR" sz="2600" dirty="0">
                <a:solidFill>
                  <a:srgbClr val="C00000"/>
                </a:solidFill>
              </a:rPr>
              <a:t>απλή, επαναλαμβανόμενη, εκτελεστική εργασία </a:t>
            </a:r>
            <a:r>
              <a:rPr lang="el-GR" sz="2600" dirty="0"/>
              <a:t>υπό το </a:t>
            </a:r>
            <a:r>
              <a:rPr lang="el-GR" sz="2600" dirty="0">
                <a:solidFill>
                  <a:srgbClr val="C00000"/>
                </a:solidFill>
              </a:rPr>
              <a:t>μη μονοπωλιακό, βιομηχανικό κεφάλαιο</a:t>
            </a:r>
          </a:p>
          <a:p>
            <a:pPr marL="514350" indent="-514350">
              <a:buFont typeface="+mj-lt"/>
              <a:buAutoNum type="arabicPeriod"/>
            </a:pPr>
            <a:r>
              <a:rPr lang="el-GR" sz="2600" dirty="0"/>
              <a:t>Πώληση εμπορεύματος σε </a:t>
            </a:r>
            <a:r>
              <a:rPr lang="el-GR" sz="2600" dirty="0">
                <a:solidFill>
                  <a:srgbClr val="C00000"/>
                </a:solidFill>
              </a:rPr>
              <a:t>μονοπωλιακή τιμή </a:t>
            </a:r>
            <a:r>
              <a:rPr lang="el-GR" sz="2600" dirty="0"/>
              <a:t>με το </a:t>
            </a:r>
            <a:r>
              <a:rPr lang="el-GR" sz="2600" dirty="0">
                <a:solidFill>
                  <a:srgbClr val="C00000"/>
                </a:solidFill>
              </a:rPr>
              <a:t>εμπορικό σήμα </a:t>
            </a:r>
            <a:r>
              <a:rPr lang="el-GR" sz="2600" dirty="0"/>
              <a:t>της </a:t>
            </a:r>
            <a:r>
              <a:rPr lang="en-US" sz="2600" dirty="0"/>
              <a:t>Apple</a:t>
            </a:r>
            <a:r>
              <a:rPr lang="el-GR" sz="2600" dirty="0"/>
              <a:t> (</a:t>
            </a:r>
            <a:r>
              <a:rPr lang="el-GR" sz="2600" dirty="0">
                <a:solidFill>
                  <a:srgbClr val="C00000"/>
                </a:solidFill>
              </a:rPr>
              <a:t>διαφήμιση, μάρκετινγκ</a:t>
            </a:r>
            <a:r>
              <a:rPr lang="el-GR" sz="2600" dirty="0"/>
              <a:t>, κοκ)</a:t>
            </a:r>
          </a:p>
        </p:txBody>
      </p:sp>
      <p:sp>
        <p:nvSpPr>
          <p:cNvPr id="4" name="TextBox 3">
            <a:extLst>
              <a:ext uri="{FF2B5EF4-FFF2-40B4-BE49-F238E27FC236}">
                <a16:creationId xmlns:a16="http://schemas.microsoft.com/office/drawing/2014/main" id="{B1A39B1C-9BBE-62E0-CF37-00964963A473}"/>
              </a:ext>
            </a:extLst>
          </p:cNvPr>
          <p:cNvSpPr txBox="1"/>
          <p:nvPr/>
        </p:nvSpPr>
        <p:spPr>
          <a:xfrm>
            <a:off x="9026610" y="4840644"/>
            <a:ext cx="3249827" cy="1754326"/>
          </a:xfrm>
          <a:prstGeom prst="rect">
            <a:avLst/>
          </a:prstGeom>
          <a:noFill/>
        </p:spPr>
        <p:txBody>
          <a:bodyPr wrap="square" rtlCol="0">
            <a:spAutoFit/>
          </a:bodyPr>
          <a:lstStyle/>
          <a:p>
            <a:pPr algn="ctr"/>
            <a:r>
              <a:rPr lang="el-GR" dirty="0">
                <a:solidFill>
                  <a:srgbClr val="C00000"/>
                </a:solidFill>
              </a:rPr>
              <a:t>Παραγωγή επιπλέον υπεραξίας </a:t>
            </a:r>
          </a:p>
          <a:p>
            <a:pPr algn="ctr"/>
            <a:endParaRPr lang="el-GR" dirty="0">
              <a:solidFill>
                <a:srgbClr val="C00000"/>
              </a:solidFill>
            </a:endParaRPr>
          </a:p>
          <a:p>
            <a:pPr algn="ctr"/>
            <a:endParaRPr lang="el-GR" dirty="0">
              <a:solidFill>
                <a:srgbClr val="C00000"/>
              </a:solidFill>
            </a:endParaRPr>
          </a:p>
          <a:p>
            <a:pPr algn="ctr"/>
            <a:endParaRPr lang="el-GR" dirty="0">
              <a:solidFill>
                <a:srgbClr val="C00000"/>
              </a:solidFill>
            </a:endParaRPr>
          </a:p>
          <a:p>
            <a:pPr algn="ctr"/>
            <a:endParaRPr lang="el-GR" dirty="0">
              <a:solidFill>
                <a:srgbClr val="C00000"/>
              </a:solidFill>
            </a:endParaRPr>
          </a:p>
          <a:p>
            <a:pPr algn="ctr"/>
            <a:r>
              <a:rPr lang="el-GR" dirty="0">
                <a:solidFill>
                  <a:srgbClr val="C00000"/>
                </a:solidFill>
              </a:rPr>
              <a:t>Μονοπωλιακό υπερκέρδος</a:t>
            </a:r>
          </a:p>
        </p:txBody>
      </p:sp>
      <p:sp>
        <p:nvSpPr>
          <p:cNvPr id="5" name="Right Arrow 4">
            <a:extLst>
              <a:ext uri="{FF2B5EF4-FFF2-40B4-BE49-F238E27FC236}">
                <a16:creationId xmlns:a16="http://schemas.microsoft.com/office/drawing/2014/main" id="{DA61C878-F974-28EE-8F10-5ECD67BEBE8D}"/>
              </a:ext>
            </a:extLst>
          </p:cNvPr>
          <p:cNvSpPr/>
          <p:nvPr/>
        </p:nvSpPr>
        <p:spPr>
          <a:xfrm>
            <a:off x="7889789" y="4856360"/>
            <a:ext cx="1149178"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ight Arrow 5">
            <a:extLst>
              <a:ext uri="{FF2B5EF4-FFF2-40B4-BE49-F238E27FC236}">
                <a16:creationId xmlns:a16="http://schemas.microsoft.com/office/drawing/2014/main" id="{C3ACC78B-C2A5-6C2E-28B8-86B88254889E}"/>
              </a:ext>
            </a:extLst>
          </p:cNvPr>
          <p:cNvSpPr/>
          <p:nvPr/>
        </p:nvSpPr>
        <p:spPr>
          <a:xfrm>
            <a:off x="7889789" y="6174995"/>
            <a:ext cx="1149178" cy="4199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ight Arrow 6">
            <a:extLst>
              <a:ext uri="{FF2B5EF4-FFF2-40B4-BE49-F238E27FC236}">
                <a16:creationId xmlns:a16="http://schemas.microsoft.com/office/drawing/2014/main" id="{1FB69170-B8A0-764B-1AA3-31A586085974}"/>
              </a:ext>
            </a:extLst>
          </p:cNvPr>
          <p:cNvSpPr/>
          <p:nvPr/>
        </p:nvSpPr>
        <p:spPr>
          <a:xfrm rot="5400000">
            <a:off x="10286922" y="5501564"/>
            <a:ext cx="729202" cy="43248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TextBox 7">
            <a:extLst>
              <a:ext uri="{FF2B5EF4-FFF2-40B4-BE49-F238E27FC236}">
                <a16:creationId xmlns:a16="http://schemas.microsoft.com/office/drawing/2014/main" id="{AF0933E3-8B62-004B-637A-5BE0DB19D471}"/>
              </a:ext>
            </a:extLst>
          </p:cNvPr>
          <p:cNvSpPr txBox="1"/>
          <p:nvPr/>
        </p:nvSpPr>
        <p:spPr>
          <a:xfrm>
            <a:off x="8843319" y="1590227"/>
            <a:ext cx="3249827" cy="369332"/>
          </a:xfrm>
          <a:prstGeom prst="rect">
            <a:avLst/>
          </a:prstGeom>
          <a:noFill/>
        </p:spPr>
        <p:txBody>
          <a:bodyPr wrap="square" rtlCol="0">
            <a:spAutoFit/>
          </a:bodyPr>
          <a:lstStyle/>
          <a:p>
            <a:pPr algn="ctr"/>
            <a:r>
              <a:rPr lang="el-GR" dirty="0">
                <a:solidFill>
                  <a:srgbClr val="C00000"/>
                </a:solidFill>
              </a:rPr>
              <a:t>Παράγει αξία;..</a:t>
            </a:r>
          </a:p>
        </p:txBody>
      </p:sp>
    </p:spTree>
    <p:extLst>
      <p:ext uri="{BB962C8B-B14F-4D97-AF65-F5344CB8AC3E}">
        <p14:creationId xmlns:p14="http://schemas.microsoft.com/office/powerpoint/2010/main" val="169149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FA5637-61AC-C1C3-D268-262105DD5C7C}"/>
              </a:ext>
            </a:extLst>
          </p:cNvPr>
          <p:cNvSpPr/>
          <p:nvPr/>
        </p:nvSpPr>
        <p:spPr>
          <a:xfrm>
            <a:off x="1748039" y="437413"/>
            <a:ext cx="1848459" cy="1078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rPr>
              <a:t>Ανισότητα και καταπίεση </a:t>
            </a:r>
            <a:r>
              <a:rPr lang="el-GR" dirty="0">
                <a:solidFill>
                  <a:schemeClr val="tx1"/>
                </a:solidFill>
              </a:rPr>
              <a:t>(πολιτική αντίδραση)</a:t>
            </a:r>
            <a:endParaRPr lang="en-DE" dirty="0">
              <a:solidFill>
                <a:schemeClr val="tx1"/>
              </a:solidFill>
            </a:endParaRPr>
          </a:p>
        </p:txBody>
      </p:sp>
      <p:sp>
        <p:nvSpPr>
          <p:cNvPr id="5" name="Up-Down Arrow 4">
            <a:extLst>
              <a:ext uri="{FF2B5EF4-FFF2-40B4-BE49-F238E27FC236}">
                <a16:creationId xmlns:a16="http://schemas.microsoft.com/office/drawing/2014/main" id="{40B6CD99-B739-0024-9052-A1756564A94B}"/>
              </a:ext>
            </a:extLst>
          </p:cNvPr>
          <p:cNvSpPr/>
          <p:nvPr/>
        </p:nvSpPr>
        <p:spPr>
          <a:xfrm>
            <a:off x="2386659" y="1659821"/>
            <a:ext cx="447261" cy="1401417"/>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ounded Rectangle 16">
            <a:extLst>
              <a:ext uri="{FF2B5EF4-FFF2-40B4-BE49-F238E27FC236}">
                <a16:creationId xmlns:a16="http://schemas.microsoft.com/office/drawing/2014/main" id="{004F8A2D-E00E-804A-81EA-8B3DCEE54149}"/>
              </a:ext>
            </a:extLst>
          </p:cNvPr>
          <p:cNvSpPr/>
          <p:nvPr/>
        </p:nvSpPr>
        <p:spPr>
          <a:xfrm>
            <a:off x="7114556" y="129207"/>
            <a:ext cx="4735574" cy="12059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Καπιταλιστική </a:t>
            </a:r>
            <a:r>
              <a:rPr lang="el-GR" b="1" dirty="0">
                <a:solidFill>
                  <a:srgbClr val="C00000"/>
                </a:solidFill>
                <a:hlinkClick r:id="rId2" action="ppaction://hlinksldjump"/>
              </a:rPr>
              <a:t>υπερεκμετάλλευση</a:t>
            </a:r>
            <a:r>
              <a:rPr lang="el-GR" b="1" dirty="0">
                <a:solidFill>
                  <a:schemeClr val="tx1"/>
                </a:solidFill>
              </a:rPr>
              <a:t> </a:t>
            </a:r>
            <a:r>
              <a:rPr lang="el-GR" dirty="0">
                <a:solidFill>
                  <a:schemeClr val="tx1"/>
                </a:solidFill>
              </a:rPr>
              <a:t>(«διπλή και τριπλή») και αυξημένη καταπίεση.</a:t>
            </a:r>
          </a:p>
          <a:p>
            <a:pPr algn="ctr"/>
            <a:r>
              <a:rPr lang="el-GR" dirty="0">
                <a:solidFill>
                  <a:schemeClr val="tx1"/>
                </a:solidFill>
              </a:rPr>
              <a:t>Διασπορά βαθμών εκμετάλλευσης (ποσοστού υπεραξίας)</a:t>
            </a:r>
          </a:p>
        </p:txBody>
      </p:sp>
      <p:cxnSp>
        <p:nvCxnSpPr>
          <p:cNvPr id="23" name="Straight Arrow Connector 22">
            <a:extLst>
              <a:ext uri="{FF2B5EF4-FFF2-40B4-BE49-F238E27FC236}">
                <a16:creationId xmlns:a16="http://schemas.microsoft.com/office/drawing/2014/main" id="{04D345CF-151C-0C9B-421D-2E9DC93EAA09}"/>
              </a:ext>
            </a:extLst>
          </p:cNvPr>
          <p:cNvCxnSpPr>
            <a:cxnSpLocks/>
            <a:stCxn id="42" idx="3"/>
            <a:endCxn id="17" idx="2"/>
          </p:cNvCxnSpPr>
          <p:nvPr/>
        </p:nvCxnSpPr>
        <p:spPr>
          <a:xfrm flipV="1">
            <a:off x="4831492" y="1335129"/>
            <a:ext cx="4650851" cy="364652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7EC2C5BD-C900-554D-160E-39B99F4B0F5D}"/>
              </a:ext>
            </a:extLst>
          </p:cNvPr>
          <p:cNvSpPr/>
          <p:nvPr/>
        </p:nvSpPr>
        <p:spPr>
          <a:xfrm>
            <a:off x="9172169" y="2474887"/>
            <a:ext cx="2988135" cy="21267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Κυκλοφορία</a:t>
            </a:r>
          </a:p>
          <a:p>
            <a:pPr algn="ctr"/>
            <a:r>
              <a:rPr lang="el-GR" dirty="0">
                <a:solidFill>
                  <a:schemeClr val="tx1"/>
                </a:solidFill>
              </a:rPr>
              <a:t>Αναπαραγωγή </a:t>
            </a:r>
            <a:r>
              <a:rPr lang="el-GR" dirty="0">
                <a:solidFill>
                  <a:srgbClr val="C00000"/>
                </a:solidFill>
              </a:rPr>
              <a:t>μονοπωλιακού και πλασματικού κεφαλαίου </a:t>
            </a:r>
            <a:r>
              <a:rPr lang="el-GR" dirty="0">
                <a:solidFill>
                  <a:schemeClr val="tx1"/>
                </a:solidFill>
              </a:rPr>
              <a:t>με αξιοποίηση </a:t>
            </a:r>
            <a:r>
              <a:rPr lang="el-GR" dirty="0">
                <a:solidFill>
                  <a:srgbClr val="C00000"/>
                </a:solidFill>
              </a:rPr>
              <a:t>μη</a:t>
            </a:r>
            <a:r>
              <a:rPr lang="el-GR" dirty="0">
                <a:solidFill>
                  <a:schemeClr val="tx1"/>
                </a:solidFill>
              </a:rPr>
              <a:t> παραγωγικής εργασίας</a:t>
            </a:r>
          </a:p>
        </p:txBody>
      </p:sp>
      <p:cxnSp>
        <p:nvCxnSpPr>
          <p:cNvPr id="34" name="Straight Arrow Connector 33">
            <a:extLst>
              <a:ext uri="{FF2B5EF4-FFF2-40B4-BE49-F238E27FC236}">
                <a16:creationId xmlns:a16="http://schemas.microsoft.com/office/drawing/2014/main" id="{8211BABF-EDAB-745E-9643-DF914EB86478}"/>
              </a:ext>
            </a:extLst>
          </p:cNvPr>
          <p:cNvCxnSpPr>
            <a:cxnSpLocks/>
            <a:stCxn id="17" idx="2"/>
            <a:endCxn id="31" idx="0"/>
          </p:cNvCxnSpPr>
          <p:nvPr/>
        </p:nvCxnSpPr>
        <p:spPr>
          <a:xfrm>
            <a:off x="9482343" y="1335129"/>
            <a:ext cx="1183894" cy="113975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894A026F-4FA1-A0F9-EBFF-E7C7266F278C}"/>
              </a:ext>
            </a:extLst>
          </p:cNvPr>
          <p:cNvSpPr/>
          <p:nvPr/>
        </p:nvSpPr>
        <p:spPr>
          <a:xfrm>
            <a:off x="5436515" y="4732638"/>
            <a:ext cx="3497420" cy="20175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b="1" dirty="0">
                <a:solidFill>
                  <a:schemeClr val="tx1"/>
                </a:solidFill>
              </a:rPr>
              <a:t>Διανομή</a:t>
            </a:r>
          </a:p>
          <a:p>
            <a:pPr algn="ctr"/>
            <a:r>
              <a:rPr lang="el-GR" dirty="0">
                <a:solidFill>
                  <a:srgbClr val="C00000"/>
                </a:solidFill>
              </a:rPr>
              <a:t>Μονοπωλιακός</a:t>
            </a:r>
            <a:r>
              <a:rPr lang="el-GR" dirty="0">
                <a:solidFill>
                  <a:schemeClr val="tx1"/>
                </a:solidFill>
              </a:rPr>
              <a:t> ανταγωνισμός</a:t>
            </a:r>
          </a:p>
          <a:p>
            <a:pPr algn="ctr"/>
            <a:r>
              <a:rPr lang="el-GR" dirty="0">
                <a:solidFill>
                  <a:srgbClr val="C00000"/>
                </a:solidFill>
              </a:rPr>
              <a:t>Μονοπωλιακό</a:t>
            </a:r>
            <a:r>
              <a:rPr lang="el-GR" dirty="0">
                <a:solidFill>
                  <a:schemeClr val="tx1"/>
                </a:solidFill>
              </a:rPr>
              <a:t> </a:t>
            </a:r>
            <a:r>
              <a:rPr lang="el-GR" dirty="0">
                <a:solidFill>
                  <a:srgbClr val="C00000"/>
                </a:solidFill>
              </a:rPr>
              <a:t>υπερκέρδος</a:t>
            </a:r>
          </a:p>
          <a:p>
            <a:pPr algn="ctr"/>
            <a:r>
              <a:rPr lang="el-GR" dirty="0">
                <a:solidFill>
                  <a:schemeClr val="tx1"/>
                </a:solidFill>
              </a:rPr>
              <a:t>Μονοπωλιακές τιμές </a:t>
            </a:r>
            <a:r>
              <a:rPr lang="el-GR" dirty="0">
                <a:solidFill>
                  <a:srgbClr val="C00000"/>
                </a:solidFill>
              </a:rPr>
              <a:t>&gt;</a:t>
            </a:r>
          </a:p>
          <a:p>
            <a:pPr algn="ctr"/>
            <a:r>
              <a:rPr lang="el-GR" dirty="0">
                <a:solidFill>
                  <a:schemeClr val="tx1"/>
                </a:solidFill>
              </a:rPr>
              <a:t> Τιμές παραγωγής </a:t>
            </a:r>
            <a:r>
              <a:rPr lang="el-GR" dirty="0">
                <a:solidFill>
                  <a:srgbClr val="C00000"/>
                </a:solidFill>
              </a:rPr>
              <a:t>&gt;</a:t>
            </a:r>
            <a:r>
              <a:rPr lang="el-GR" dirty="0">
                <a:solidFill>
                  <a:schemeClr val="tx1"/>
                </a:solidFill>
              </a:rPr>
              <a:t> </a:t>
            </a:r>
          </a:p>
          <a:p>
            <a:pPr algn="ctr"/>
            <a:r>
              <a:rPr lang="el-GR" dirty="0">
                <a:solidFill>
                  <a:schemeClr val="tx1"/>
                </a:solidFill>
              </a:rPr>
              <a:t>Μη μονοπωλιακές τιμές</a:t>
            </a:r>
          </a:p>
        </p:txBody>
      </p:sp>
      <p:cxnSp>
        <p:nvCxnSpPr>
          <p:cNvPr id="40" name="Straight Arrow Connector 39">
            <a:extLst>
              <a:ext uri="{FF2B5EF4-FFF2-40B4-BE49-F238E27FC236}">
                <a16:creationId xmlns:a16="http://schemas.microsoft.com/office/drawing/2014/main" id="{8D2180C1-9058-452C-388C-843EF75F5FDA}"/>
              </a:ext>
            </a:extLst>
          </p:cNvPr>
          <p:cNvCxnSpPr>
            <a:cxnSpLocks/>
            <a:stCxn id="31" idx="2"/>
            <a:endCxn id="39" idx="3"/>
          </p:cNvCxnSpPr>
          <p:nvPr/>
        </p:nvCxnSpPr>
        <p:spPr>
          <a:xfrm flipH="1">
            <a:off x="8933935" y="4601636"/>
            <a:ext cx="1732302" cy="113975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Up-Down Arrow 60">
            <a:extLst>
              <a:ext uri="{FF2B5EF4-FFF2-40B4-BE49-F238E27FC236}">
                <a16:creationId xmlns:a16="http://schemas.microsoft.com/office/drawing/2014/main" id="{F798C37E-99AE-5A22-92C9-FB5B9CDDE6B3}"/>
              </a:ext>
            </a:extLst>
          </p:cNvPr>
          <p:cNvSpPr/>
          <p:nvPr/>
        </p:nvSpPr>
        <p:spPr>
          <a:xfrm rot="5400000">
            <a:off x="3758216" y="579097"/>
            <a:ext cx="447261" cy="721269"/>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 name="Picture 1">
            <a:extLst>
              <a:ext uri="{FF2B5EF4-FFF2-40B4-BE49-F238E27FC236}">
                <a16:creationId xmlns:a16="http://schemas.microsoft.com/office/drawing/2014/main" id="{6AD3D0C2-EA18-9494-0407-968488D72E4F}"/>
              </a:ext>
            </a:extLst>
          </p:cNvPr>
          <p:cNvPicPr>
            <a:picLocks noChangeAspect="1"/>
          </p:cNvPicPr>
          <p:nvPr/>
        </p:nvPicPr>
        <p:blipFill>
          <a:blip r:embed="rId3"/>
          <a:stretch>
            <a:fillRect/>
          </a:stretch>
        </p:blipFill>
        <p:spPr>
          <a:xfrm>
            <a:off x="-8630" y="0"/>
            <a:ext cx="1727200" cy="2044700"/>
          </a:xfrm>
          <a:prstGeom prst="rect">
            <a:avLst/>
          </a:prstGeom>
        </p:spPr>
      </p:pic>
      <mc:AlternateContent xmlns:mc="http://schemas.openxmlformats.org/markup-compatibility/2006">
        <mc:Choice xmlns:a14="http://schemas.microsoft.com/office/drawing/2010/main" Requires="a14">
          <p:sp>
            <p:nvSpPr>
              <p:cNvPr id="62" name="Rounded Rectangle 61">
                <a:extLst>
                  <a:ext uri="{FF2B5EF4-FFF2-40B4-BE49-F238E27FC236}">
                    <a16:creationId xmlns:a16="http://schemas.microsoft.com/office/drawing/2014/main" id="{80C86ACF-2E52-AAB6-2A4C-009EF740D1D2}"/>
                  </a:ext>
                </a:extLst>
              </p:cNvPr>
              <p:cNvSpPr/>
              <p:nvPr/>
            </p:nvSpPr>
            <p:spPr>
              <a:xfrm>
                <a:off x="4366690" y="32537"/>
                <a:ext cx="2366820" cy="30583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C00000"/>
                    </a:solidFill>
                  </a:rPr>
                  <a:t>Άνισες αξίες </a:t>
                </a:r>
                <a:r>
                  <a:rPr lang="el-GR" b="1" dirty="0">
                    <a:solidFill>
                      <a:schemeClr val="tx1"/>
                    </a:solidFill>
                  </a:rPr>
                  <a:t>της εργασιακής δύναμης</a:t>
                </a:r>
                <a:r>
                  <a:rPr lang="en-US" dirty="0">
                    <a:solidFill>
                      <a:schemeClr val="tx1"/>
                    </a:solidFill>
                  </a:rPr>
                  <a:t>:</a:t>
                </a:r>
              </a:p>
              <a:p>
                <a:pPr algn="ctr"/>
                <a:r>
                  <a:rPr lang="el-GR" dirty="0">
                    <a:solidFill>
                      <a:schemeClr val="tx1"/>
                    </a:solidFill>
                  </a:rPr>
                  <a:t>Σύνθετη, δημιουργική, επιτελική</a:t>
                </a:r>
              </a:p>
              <a:p>
                <a:pPr algn="ctr"/>
                <a14:m>
                  <m:oMathPara xmlns:m="http://schemas.openxmlformats.org/officeDocument/2006/math">
                    <m:oMathParaPr>
                      <m:jc m:val="centerGroup"/>
                    </m:oMathParaPr>
                    <m:oMath xmlns:m="http://schemas.openxmlformats.org/officeDocument/2006/math">
                      <m:r>
                        <a:rPr lang="el-GR" sz="1800" b="0" i="0" smtClean="0">
                          <a:solidFill>
                            <a:srgbClr val="C00000"/>
                          </a:solidFill>
                          <a:latin typeface="Cambria Math" panose="02040503050406030204" pitchFamily="18" charset="0"/>
                          <a:ea typeface="Cambria Math" panose="02040503050406030204" pitchFamily="18" charset="0"/>
                        </a:rPr>
                        <m:t>&lt;</m:t>
                      </m:r>
                      <m:r>
                        <a:rPr lang="en-DE" sz="1800" i="1" smtClean="0">
                          <a:solidFill>
                            <a:srgbClr val="C00000"/>
                          </a:solidFill>
                          <a:latin typeface="Cambria Math" panose="02040503050406030204" pitchFamily="18" charset="0"/>
                          <a:ea typeface="Cambria Math" panose="02040503050406030204" pitchFamily="18" charset="0"/>
                        </a:rPr>
                        <m:t>≠</m:t>
                      </m:r>
                      <m:r>
                        <a:rPr lang="el-GR" sz="1800" b="0" i="0" smtClean="0">
                          <a:solidFill>
                            <a:srgbClr val="C00000"/>
                          </a:solidFill>
                          <a:latin typeface="Cambria Math" panose="02040503050406030204" pitchFamily="18" charset="0"/>
                          <a:ea typeface="Cambria Math" panose="02040503050406030204" pitchFamily="18" charset="0"/>
                        </a:rPr>
                        <m:t>&gt;</m:t>
                      </m:r>
                    </m:oMath>
                  </m:oMathPara>
                </a14:m>
                <a:endParaRPr lang="en-US" sz="1800" dirty="0">
                  <a:solidFill>
                    <a:srgbClr val="C00000"/>
                  </a:solidFill>
                  <a:ea typeface="Cambria Math" panose="02040503050406030204" pitchFamily="18" charset="0"/>
                </a:endParaRPr>
              </a:p>
              <a:p>
                <a:pPr algn="ctr"/>
                <a:r>
                  <a:rPr lang="el-GR" dirty="0">
                    <a:solidFill>
                      <a:schemeClr val="tx1"/>
                    </a:solidFill>
                  </a:rPr>
                  <a:t>Απλή, επαναλαμβανόμενη, εκτελεστική </a:t>
                </a:r>
              </a:p>
              <a:p>
                <a:pPr algn="ctr"/>
                <a:endParaRPr lang="en-DE" dirty="0">
                  <a:solidFill>
                    <a:schemeClr val="tx1"/>
                  </a:solidFill>
                </a:endParaRPr>
              </a:p>
            </p:txBody>
          </p:sp>
        </mc:Choice>
        <mc:Fallback>
          <p:sp>
            <p:nvSpPr>
              <p:cNvPr id="62" name="Rounded Rectangle 61">
                <a:extLst>
                  <a:ext uri="{FF2B5EF4-FFF2-40B4-BE49-F238E27FC236}">
                    <a16:creationId xmlns:a16="http://schemas.microsoft.com/office/drawing/2014/main" id="{80C86ACF-2E52-AAB6-2A4C-009EF740D1D2}"/>
                  </a:ext>
                </a:extLst>
              </p:cNvPr>
              <p:cNvSpPr>
                <a:spLocks noRot="1" noChangeAspect="1" noMove="1" noResize="1" noEditPoints="1" noAdjustHandles="1" noChangeArrowheads="1" noChangeShapeType="1" noTextEdit="1"/>
              </p:cNvSpPr>
              <p:nvPr/>
            </p:nvSpPr>
            <p:spPr>
              <a:xfrm>
                <a:off x="4366690" y="32537"/>
                <a:ext cx="2366820" cy="3058353"/>
              </a:xfrm>
              <a:prstGeom prst="roundRect">
                <a:avLst/>
              </a:prstGeom>
              <a:blipFill>
                <a:blip r:embed="rId4"/>
                <a:stretch>
                  <a:fillRect t="-1235"/>
                </a:stretch>
              </a:blipFill>
              <a:ln>
                <a:solidFill>
                  <a:schemeClr val="tx1"/>
                </a:solidFill>
              </a:ln>
            </p:spPr>
            <p:txBody>
              <a:bodyPr/>
              <a:lstStyle/>
              <a:p>
                <a:r>
                  <a:rPr lang="en-DE">
                    <a:noFill/>
                  </a:rPr>
                  <a:t> </a:t>
                </a:r>
              </a:p>
            </p:txBody>
          </p:sp>
        </mc:Fallback>
      </mc:AlternateContent>
      <p:sp>
        <p:nvSpPr>
          <p:cNvPr id="42" name="Rounded Rectangle 41">
            <a:extLst>
              <a:ext uri="{FF2B5EF4-FFF2-40B4-BE49-F238E27FC236}">
                <a16:creationId xmlns:a16="http://schemas.microsoft.com/office/drawing/2014/main" id="{AAA378F9-4EE6-4821-5761-048195C3500F}"/>
              </a:ext>
            </a:extLst>
          </p:cNvPr>
          <p:cNvSpPr/>
          <p:nvPr/>
        </p:nvSpPr>
        <p:spPr>
          <a:xfrm>
            <a:off x="0" y="3234517"/>
            <a:ext cx="4831492" cy="34942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dirty="0">
                <a:solidFill>
                  <a:schemeClr val="tx1"/>
                </a:solidFill>
              </a:rPr>
              <a:t>                                                     </a:t>
            </a:r>
            <a:r>
              <a:rPr lang="el-GR" b="1" dirty="0">
                <a:solidFill>
                  <a:schemeClr val="tx1"/>
                </a:solidFill>
              </a:rPr>
              <a:t>Εμπόρευμα</a:t>
            </a: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pPr algn="ctr"/>
            <a:endParaRPr lang="el-GR" b="1" dirty="0">
              <a:solidFill>
                <a:schemeClr val="tx1"/>
              </a:solidFill>
            </a:endParaRPr>
          </a:p>
          <a:p>
            <a:r>
              <a:rPr lang="en-DE" b="1" dirty="0">
                <a:solidFill>
                  <a:srgbClr val="C00000"/>
                </a:solidFill>
              </a:rPr>
              <a:t>Ά</a:t>
            </a:r>
            <a:r>
              <a:rPr lang="el-GR" b="1" dirty="0" err="1">
                <a:solidFill>
                  <a:srgbClr val="C00000"/>
                </a:solidFill>
              </a:rPr>
              <a:t>νιση</a:t>
            </a:r>
            <a:r>
              <a:rPr lang="el-GR" b="1" dirty="0">
                <a:solidFill>
                  <a:srgbClr val="C00000"/>
                </a:solidFill>
              </a:rPr>
              <a:t> ανταλλαγή</a:t>
            </a:r>
          </a:p>
        </p:txBody>
      </p:sp>
      <p:sp>
        <p:nvSpPr>
          <p:cNvPr id="43" name="Oval 42">
            <a:extLst>
              <a:ext uri="{FF2B5EF4-FFF2-40B4-BE49-F238E27FC236}">
                <a16:creationId xmlns:a16="http://schemas.microsoft.com/office/drawing/2014/main" id="{BBC472CE-7D92-A71C-977B-1E0E58A290A6}"/>
              </a:ext>
            </a:extLst>
          </p:cNvPr>
          <p:cNvSpPr/>
          <p:nvPr/>
        </p:nvSpPr>
        <p:spPr>
          <a:xfrm>
            <a:off x="110201" y="3323920"/>
            <a:ext cx="2193099" cy="1079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Αξία χρήσης</a:t>
            </a:r>
          </a:p>
          <a:p>
            <a:pPr algn="ctr"/>
            <a:r>
              <a:rPr lang="el-GR" dirty="0">
                <a:solidFill>
                  <a:schemeClr val="tx1"/>
                </a:solidFill>
              </a:rPr>
              <a:t>(Συγκεκριμένη εργασία)</a:t>
            </a:r>
            <a:endParaRPr lang="en-DE" dirty="0">
              <a:solidFill>
                <a:schemeClr val="tx1"/>
              </a:solidFill>
            </a:endParaRPr>
          </a:p>
        </p:txBody>
      </p:sp>
      <p:sp>
        <p:nvSpPr>
          <p:cNvPr id="44" name="Oval 43">
            <a:extLst>
              <a:ext uri="{FF2B5EF4-FFF2-40B4-BE49-F238E27FC236}">
                <a16:creationId xmlns:a16="http://schemas.microsoft.com/office/drawing/2014/main" id="{27AC2A15-B9A6-4F60-9B6F-7CC4A3CDCFD9}"/>
              </a:ext>
            </a:extLst>
          </p:cNvPr>
          <p:cNvSpPr/>
          <p:nvPr/>
        </p:nvSpPr>
        <p:spPr>
          <a:xfrm>
            <a:off x="208593" y="4824743"/>
            <a:ext cx="1993557" cy="13270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Αξία</a:t>
            </a:r>
          </a:p>
          <a:p>
            <a:pPr algn="ctr"/>
            <a:r>
              <a:rPr lang="el-GR" dirty="0">
                <a:solidFill>
                  <a:schemeClr val="tx1"/>
                </a:solidFill>
              </a:rPr>
              <a:t>(</a:t>
            </a:r>
            <a:r>
              <a:rPr lang="el-GR" dirty="0">
                <a:solidFill>
                  <a:srgbClr val="C00000"/>
                </a:solidFill>
              </a:rPr>
              <a:t>Αφηρημένη εργασία</a:t>
            </a:r>
            <a:r>
              <a:rPr lang="el-GR" dirty="0">
                <a:solidFill>
                  <a:schemeClr val="tx1"/>
                </a:solidFill>
              </a:rPr>
              <a:t>)</a:t>
            </a:r>
            <a:endParaRPr lang="en-DE" dirty="0">
              <a:solidFill>
                <a:schemeClr val="tx1"/>
              </a:solidFill>
            </a:endParaRPr>
          </a:p>
        </p:txBody>
      </p:sp>
      <p:sp>
        <p:nvSpPr>
          <p:cNvPr id="45" name="Oval 44">
            <a:extLst>
              <a:ext uri="{FF2B5EF4-FFF2-40B4-BE49-F238E27FC236}">
                <a16:creationId xmlns:a16="http://schemas.microsoft.com/office/drawing/2014/main" id="{E5DA3167-6B5C-56A8-D4CC-FA5562629657}"/>
              </a:ext>
            </a:extLst>
          </p:cNvPr>
          <p:cNvSpPr/>
          <p:nvPr/>
        </p:nvSpPr>
        <p:spPr>
          <a:xfrm>
            <a:off x="2651682" y="4958572"/>
            <a:ext cx="2092366" cy="1079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Ανταλλακτική αξία</a:t>
            </a:r>
            <a:endParaRPr lang="en-DE" dirty="0">
              <a:solidFill>
                <a:schemeClr val="tx1"/>
              </a:solidFill>
            </a:endParaRPr>
          </a:p>
        </p:txBody>
      </p:sp>
      <p:cxnSp>
        <p:nvCxnSpPr>
          <p:cNvPr id="46" name="Straight Arrow Connector 45">
            <a:extLst>
              <a:ext uri="{FF2B5EF4-FFF2-40B4-BE49-F238E27FC236}">
                <a16:creationId xmlns:a16="http://schemas.microsoft.com/office/drawing/2014/main" id="{E0BEEEF6-74E2-6B34-2043-3D5EAD98B73C}"/>
              </a:ext>
            </a:extLst>
          </p:cNvPr>
          <p:cNvCxnSpPr>
            <a:cxnSpLocks/>
            <a:stCxn id="44" idx="6"/>
            <a:endCxn id="45" idx="2"/>
          </p:cNvCxnSpPr>
          <p:nvPr/>
        </p:nvCxnSpPr>
        <p:spPr>
          <a:xfrm>
            <a:off x="2202150" y="5488280"/>
            <a:ext cx="449532" cy="989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58A65C2-DA40-23B2-13D4-6A4974BFBCAB}"/>
              </a:ext>
            </a:extLst>
          </p:cNvPr>
          <p:cNvCxnSpPr>
            <a:cxnSpLocks/>
            <a:stCxn id="43" idx="4"/>
            <a:endCxn id="44" idx="0"/>
          </p:cNvCxnSpPr>
          <p:nvPr/>
        </p:nvCxnSpPr>
        <p:spPr>
          <a:xfrm flipH="1">
            <a:off x="1205372" y="4403119"/>
            <a:ext cx="1379" cy="42162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D6D5D2E-F698-3553-597E-5A185A7BB789}"/>
              </a:ext>
            </a:extLst>
          </p:cNvPr>
          <p:cNvSpPr/>
          <p:nvPr/>
        </p:nvSpPr>
        <p:spPr>
          <a:xfrm>
            <a:off x="2905774" y="3790178"/>
            <a:ext cx="1584181" cy="8114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rPr>
              <a:t>Χρήμα</a:t>
            </a:r>
            <a:endParaRPr lang="en-DE" dirty="0">
              <a:solidFill>
                <a:srgbClr val="C00000"/>
              </a:solidFill>
            </a:endParaRPr>
          </a:p>
        </p:txBody>
      </p:sp>
      <p:cxnSp>
        <p:nvCxnSpPr>
          <p:cNvPr id="49" name="Straight Arrow Connector 48">
            <a:extLst>
              <a:ext uri="{FF2B5EF4-FFF2-40B4-BE49-F238E27FC236}">
                <a16:creationId xmlns:a16="http://schemas.microsoft.com/office/drawing/2014/main" id="{B0846AFF-A197-D123-64AC-8ECBB3CE3762}"/>
              </a:ext>
            </a:extLst>
          </p:cNvPr>
          <p:cNvCxnSpPr>
            <a:cxnSpLocks/>
            <a:stCxn id="45" idx="0"/>
            <a:endCxn id="48" idx="4"/>
          </p:cNvCxnSpPr>
          <p:nvPr/>
        </p:nvCxnSpPr>
        <p:spPr>
          <a:xfrm flipV="1">
            <a:off x="3697865" y="4601636"/>
            <a:ext cx="0" cy="3569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E35A623-077E-A22F-7048-7C90ECEC12E2}"/>
              </a:ext>
            </a:extLst>
          </p:cNvPr>
          <p:cNvCxnSpPr>
            <a:cxnSpLocks/>
          </p:cNvCxnSpPr>
          <p:nvPr/>
        </p:nvCxnSpPr>
        <p:spPr>
          <a:xfrm flipV="1">
            <a:off x="2202150" y="4601636"/>
            <a:ext cx="1495715" cy="886644"/>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E30B09D-D167-CCBC-63DF-00DFD4B0CAC4}"/>
              </a:ext>
            </a:extLst>
          </p:cNvPr>
          <p:cNvCxnSpPr>
            <a:cxnSpLocks/>
            <a:stCxn id="17" idx="2"/>
            <a:endCxn id="39" idx="0"/>
          </p:cNvCxnSpPr>
          <p:nvPr/>
        </p:nvCxnSpPr>
        <p:spPr>
          <a:xfrm flipH="1">
            <a:off x="7185225" y="1335129"/>
            <a:ext cx="2297118" cy="339750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Up-Down Arrow 64">
            <a:extLst>
              <a:ext uri="{FF2B5EF4-FFF2-40B4-BE49-F238E27FC236}">
                <a16:creationId xmlns:a16="http://schemas.microsoft.com/office/drawing/2014/main" id="{866C8BF0-318C-F80B-A6FF-51D4F23F9748}"/>
              </a:ext>
            </a:extLst>
          </p:cNvPr>
          <p:cNvSpPr/>
          <p:nvPr/>
        </p:nvSpPr>
        <p:spPr>
          <a:xfrm rot="5400000">
            <a:off x="6700403" y="579096"/>
            <a:ext cx="447261" cy="721269"/>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046326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5443</Words>
  <Application>Microsoft Macintosh PowerPoint</Application>
  <PresentationFormat>Widescreen</PresentationFormat>
  <Paragraphs>339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Georgia</vt:lpstr>
      <vt:lpstr>Helvetica</vt:lpstr>
      <vt:lpstr>Times New Roman</vt:lpstr>
      <vt:lpstr>Wingdings</vt:lpstr>
      <vt:lpstr>Office Theme</vt:lpstr>
      <vt:lpstr>Περιοδολόγηση καπιταλισμού και σύγχρονος ιμπεριαλισμός</vt:lpstr>
      <vt:lpstr>Αποσαφήνιση εννοιών</vt:lpstr>
      <vt:lpstr>Αποσαφήνιση εννοιών</vt:lpstr>
      <vt:lpstr>Λένιν για ιμπεριαλιστικό καπιταλισμό</vt:lpstr>
      <vt:lpstr>Μαρξ για ιμπεριαλιστικό καπιταλισμό;</vt:lpstr>
      <vt:lpstr>Ιμπεριαλιστικός καπιταλισμός.  Μαρξ εναντίον Λένιν;</vt:lpstr>
      <vt:lpstr>PowerPoint Presentation</vt:lpstr>
      <vt:lpstr>Apple - Foxcon</vt:lpstr>
      <vt:lpstr>PowerPoint Presentation</vt:lpstr>
      <vt:lpstr>Ιστορικές τάσεις ΚΤΠ</vt:lpstr>
      <vt:lpstr>Ιστορία ΚΤΠ</vt:lpstr>
      <vt:lpstr>Περιοδολόγηση καπιταλισμού</vt:lpstr>
      <vt:lpstr>Καπιταλιστικός ιμπεριαλισμός</vt:lpstr>
      <vt:lpstr>Ουσία καπιταλιστικού ιμπεριαλισμού</vt:lpstr>
      <vt:lpstr>Ιστορική διαμόρφωση καπιταλιστικού ιμπεριαλισμού – Α΄ φάση (εποχή Μαρξ)</vt:lpstr>
      <vt:lpstr>Ιστορική διαμόρφωση καπιταλιστικού ιμπεριαλισμού – Β΄ φάση (εποχή Λένιν)</vt:lpstr>
      <vt:lpstr>Ιστορική διαμόρφωση καπιταλιστικού ιμπεριαλισμού – Γ΄ φάση (σύγχρονος)</vt:lpstr>
      <vt:lpstr>PowerPoint Presentation</vt:lpstr>
      <vt:lpstr>Ιμπεριαλιστικές VS εξαρτημένες χώρες</vt:lpstr>
      <vt:lpstr>Ιμπεριαλιστικές VS εξαρτημένες χώρες</vt:lpstr>
      <vt:lpstr>PowerPoint Presentation</vt:lpstr>
      <vt:lpstr>Βασική και κυρίαρχη αντίθεση</vt:lpstr>
      <vt:lpstr>Το στρατηγικό περιεχόμενο του αντιιμπεριαλιστικού αγώνα</vt:lpstr>
      <vt:lpstr>Βιβλιογραφία  (πέραν της κλασσικής – Μαρξ, Λένιν, Γκρόσμαν, Μάντελ, Βαζιούλιν)</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Περιοδολόγηση καπιταλισμού και σύγχρονος ιμπεριαλισμός</dc:title>
  <dc:creator>Dionysios Perdikis</dc:creator>
  <cp:lastModifiedBy>Dionysios Perdikis</cp:lastModifiedBy>
  <cp:revision>43</cp:revision>
  <dcterms:created xsi:type="dcterms:W3CDTF">2022-11-12T16:00:39Z</dcterms:created>
  <dcterms:modified xsi:type="dcterms:W3CDTF">2022-11-13T14:14:12Z</dcterms:modified>
</cp:coreProperties>
</file>